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8"/>
  </p:notesMasterIdLst>
  <p:sldIdLst>
    <p:sldId id="285" r:id="rId2"/>
    <p:sldId id="296" r:id="rId3"/>
    <p:sldId id="323" r:id="rId4"/>
    <p:sldId id="294" r:id="rId5"/>
    <p:sldId id="293" r:id="rId6"/>
    <p:sldId id="299" r:id="rId7"/>
    <p:sldId id="333" r:id="rId8"/>
    <p:sldId id="334" r:id="rId9"/>
    <p:sldId id="300" r:id="rId10"/>
    <p:sldId id="302" r:id="rId11"/>
    <p:sldId id="301" r:id="rId12"/>
    <p:sldId id="295" r:id="rId13"/>
    <p:sldId id="304" r:id="rId14"/>
    <p:sldId id="306" r:id="rId15"/>
    <p:sldId id="335" r:id="rId16"/>
    <p:sldId id="307" r:id="rId17"/>
    <p:sldId id="309" r:id="rId18"/>
    <p:sldId id="337" r:id="rId19"/>
    <p:sldId id="338" r:id="rId20"/>
    <p:sldId id="320" r:id="rId21"/>
    <p:sldId id="327" r:id="rId22"/>
    <p:sldId id="322" r:id="rId23"/>
    <p:sldId id="329" r:id="rId24"/>
    <p:sldId id="328" r:id="rId25"/>
    <p:sldId id="291" r:id="rId26"/>
    <p:sldId id="290" r:id="rId27"/>
    <p:sldId id="318" r:id="rId28"/>
    <p:sldId id="314" r:id="rId29"/>
    <p:sldId id="312" r:id="rId30"/>
    <p:sldId id="332" r:id="rId31"/>
    <p:sldId id="330" r:id="rId32"/>
    <p:sldId id="339" r:id="rId33"/>
    <p:sldId id="317" r:id="rId34"/>
    <p:sldId id="319" r:id="rId35"/>
    <p:sldId id="321" r:id="rId36"/>
    <p:sldId id="33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2AD9B8-4AC7-5DBC-AA23-11A9B427F183}" name="Lina Horriar" initials="LH" userId="94cc87581e71a7f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ne Rott" initials="NR" lastIdx="2" clrIdx="0">
    <p:extLst>
      <p:ext uri="{19B8F6BF-5375-455C-9EA6-DF929625EA0E}">
        <p15:presenceInfo xmlns:p15="http://schemas.microsoft.com/office/powerpoint/2012/main" userId="Nadine Ro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22B"/>
    <a:srgbClr val="E30613"/>
    <a:srgbClr val="FFD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86259" autoAdjust="0"/>
  </p:normalViewPr>
  <p:slideViewPr>
    <p:cSldViewPr snapToGrid="0">
      <p:cViewPr varScale="1">
        <p:scale>
          <a:sx n="110" d="100"/>
          <a:sy n="110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3780507926648E-2"/>
          <c:y val="1.2464746604951449E-2"/>
          <c:w val="0.88911171259842525"/>
          <c:h val="0.90184566736541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Sonstiges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D-4942-B49C-F3D412D8A20B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Grippe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7D-4942-B49C-F3D412D8A20B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27D-4942-B49C-F3D412D8A20B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Alzheimer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7D-4942-B49C-F3D412D8A20B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Verletzungen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27D-4942-B49C-F3D412D8A20B}"/>
            </c:ext>
          </c:extLst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Atemwegskrankheit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Tabelle1!$B$7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7D-4942-B49C-F3D412D8A20B}"/>
            </c:ext>
          </c:extLst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Schlaganfall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27D-4942-B49C-F3D412D8A20B}"/>
            </c:ext>
          </c:extLst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Plötzlicher Herz-Kreislaufstillstand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27D-4942-B49C-F3D412D8A20B}"/>
            </c:ext>
          </c:extLst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Herzkrankheit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Tabelle1!$B$10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7D-4942-B49C-F3D412D8A20B}"/>
            </c:ext>
          </c:extLst>
        </c:ser>
        <c:ser>
          <c:idx val="9"/>
          <c:order val="9"/>
          <c:tx>
            <c:strRef>
              <c:f>Tabelle1!$A$11</c:f>
              <c:strCache>
                <c:ptCount val="1"/>
                <c:pt idx="0">
                  <c:v>Krebs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Tabelle1!$B$11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7D-4942-B49C-F3D412D8A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654864"/>
        <c:axId val="378653552"/>
      </c:barChart>
      <c:valAx>
        <c:axId val="37865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654864"/>
        <c:crosses val="autoZero"/>
        <c:crossBetween val="between"/>
      </c:valAx>
      <c:catAx>
        <c:axId val="37865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653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2.7944830151283243E-2"/>
          <c:y val="7.1361819368809448E-2"/>
          <c:w val="0.39437637028047762"/>
          <c:h val="0.77893947677173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17763067686201E-2"/>
          <c:y val="4.2291550891677916E-2"/>
          <c:w val="0.90142475940507438"/>
          <c:h val="0.72156732194075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Inzidenz der Laienreanimation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Tschechien</c:v>
                </c:pt>
                <c:pt idx="1">
                  <c:v>Norwegen</c:v>
                </c:pt>
                <c:pt idx="2">
                  <c:v>Irland</c:v>
                </c:pt>
                <c:pt idx="3">
                  <c:v>Dänemark</c:v>
                </c:pt>
                <c:pt idx="4">
                  <c:v>Schweden</c:v>
                </c:pt>
                <c:pt idx="5">
                  <c:v>Polen</c:v>
                </c:pt>
                <c:pt idx="6">
                  <c:v>Deutschland</c:v>
                </c:pt>
                <c:pt idx="7">
                  <c:v>Niederlande</c:v>
                </c:pt>
                <c:pt idx="8">
                  <c:v>Frankreich</c:v>
                </c:pt>
                <c:pt idx="9">
                  <c:v>Rumänien</c:v>
                </c:pt>
              </c:strCache>
            </c:strRef>
          </c:cat>
          <c:val>
            <c:numRef>
              <c:f>Tabelle1!$B$2:$B$11</c:f>
              <c:numCache>
                <c:formatCode>_(* #,##0.00_);_(* \(#,##0.00\);_(* "-"??_);_(@_)</c:formatCode>
                <c:ptCount val="10"/>
                <c:pt idx="0">
                  <c:v>0.82</c:v>
                </c:pt>
                <c:pt idx="1">
                  <c:v>0.82</c:v>
                </c:pt>
                <c:pt idx="2">
                  <c:v>0.73</c:v>
                </c:pt>
                <c:pt idx="3">
                  <c:v>0.69</c:v>
                </c:pt>
                <c:pt idx="4">
                  <c:v>0.62</c:v>
                </c:pt>
                <c:pt idx="5">
                  <c:v>0.62</c:v>
                </c:pt>
                <c:pt idx="6">
                  <c:v>0.55000000000000004</c:v>
                </c:pt>
                <c:pt idx="7">
                  <c:v>0.49</c:v>
                </c:pt>
                <c:pt idx="8">
                  <c:v>0.46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7-4E3D-A707-18EF6FA838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6447976"/>
        <c:axId val="1"/>
      </c:barChart>
      <c:catAx>
        <c:axId val="17644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6447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E4322B"/>
              </a:solidFill>
              <a:ln>
                <a:noFill/>
              </a:ln>
              <a:effectLst/>
            </c:spPr>
          </c:dPt>
          <c:cat>
            <c:numRef>
              <c:f>Tabelle1!$A$2:$A$17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14</c:v>
                </c:pt>
                <c:pt idx="1">
                  <c:v>18</c:v>
                </c:pt>
                <c:pt idx="2">
                  <c:v>20</c:v>
                </c:pt>
                <c:pt idx="3">
                  <c:v>28</c:v>
                </c:pt>
                <c:pt idx="4">
                  <c:v>31</c:v>
                </c:pt>
                <c:pt idx="5">
                  <c:v>34</c:v>
                </c:pt>
                <c:pt idx="6">
                  <c:v>37</c:v>
                </c:pt>
                <c:pt idx="7">
                  <c:v>40</c:v>
                </c:pt>
                <c:pt idx="8">
                  <c:v>43</c:v>
                </c:pt>
                <c:pt idx="9">
                  <c:v>40</c:v>
                </c:pt>
                <c:pt idx="10">
                  <c:v>40</c:v>
                </c:pt>
                <c:pt idx="11">
                  <c:v>42</c:v>
                </c:pt>
                <c:pt idx="12">
                  <c:v>51</c:v>
                </c:pt>
                <c:pt idx="13">
                  <c:v>51</c:v>
                </c:pt>
                <c:pt idx="14">
                  <c:v>55</c:v>
                </c:pt>
                <c:pt idx="1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2-4293-9190-4D1C16E7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18712"/>
        <c:axId val="436717728"/>
      </c:barChart>
      <c:catAx>
        <c:axId val="43671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17728"/>
        <c:crosses val="autoZero"/>
        <c:auto val="1"/>
        <c:lblAlgn val="ctr"/>
        <c:lblOffset val="100"/>
        <c:noMultiLvlLbl val="0"/>
      </c:catAx>
      <c:valAx>
        <c:axId val="4367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1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0.05138</cdr:x>
      <cdr:y>0.36088</cdr:y>
    </cdr:from>
    <cdr:to>
      <cdr:x>0.99882</cdr:x>
      <cdr:y>0.36088</cdr:y>
    </cdr:to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72386312-4AEC-698D-8C06-CAC49A669819}"/>
            </a:ext>
          </a:extLst>
        </cdr:cNvPr>
        <cdr:cNvCxnSpPr/>
      </cdr:nvCxnSpPr>
      <cdr:spPr>
        <a:xfrm xmlns:a="http://schemas.openxmlformats.org/drawingml/2006/main">
          <a:off x="458785" y="1760281"/>
          <a:ext cx="846050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E4322B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812D-0347-433F-94FF-24B1018626B7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F503-D6FD-43C6-88F0-429E9DC89B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57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1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58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Dies ist ein möglicher Emotionaler Einstig in die Präsentation!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0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 ist ein möglicher Emotionaler Einstig in die Präsentation!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3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1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1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1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0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91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59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0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9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9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CD573-F95D-8176-74EC-C7DB1B74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58259C-ECD8-7C1F-4AD1-C833239A1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F54768-F4D4-7839-8701-775AB4EC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B33779-BEFA-A370-BF69-887F717C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3E6CB-0B32-814C-7BD0-02D67EC9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9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F58E8-9380-F305-E8B3-1FBE3A51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CA6E50-83CB-B370-B6F6-2B283E1B1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CBAB4-93EC-D926-DAAF-8DC06480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2F8A8A-3CA8-18A9-4617-4554CF31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9E7705-B065-3D77-A89B-1F76D7ED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3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3368FD-4150-AB04-0ECB-9CC7E7E3B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AE6008-583C-E7B0-782F-860D585B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060EC-A27C-6CA9-3119-9D04CD25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C9CBAF-E352-B364-08B4-CA78B9E4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6A4B8-38FA-B056-7A37-5DA437CF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9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226D0-1174-9DCF-C930-B714156A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B558D-836A-38BD-65C7-E12D43F0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380EFA-7D4B-D383-92E9-5765C94B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8312DA-3FBA-F78C-33D9-9BCF98CE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0CCEE-D311-5943-5AF4-A65089FB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99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492C6-6890-8BF0-B47A-E58B206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80CF6B-B917-1566-7312-DF929E1D8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3721B-0234-ACC9-09FA-383D9D56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674B5-7D2E-E753-9573-976001DB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A0D33C-2C6A-B872-4CAD-20F7926C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203DA-5C03-528C-5C97-96E0371C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57458-E4A9-1D89-0A61-EDAAEEB6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975472-D9A2-F371-025A-2FE3F5A0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3AB439-A994-EAF1-2AFE-125B5F6E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F6CD53-CEDE-6A81-4117-A66B765D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DB0E72-F616-B79D-4EDE-DDC79271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0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48CD7-09A8-4936-BC9E-A7FE09B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5D3D4-81AD-DB57-64C0-B3E84823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D6AF22-ABA0-8C9D-FE03-21FC64E4D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7354AB-050F-A8A7-73D1-B8EEC4FBD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891BC9-48A6-DF23-3508-5EBD39306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4789DE-C04A-55EC-7663-08BEAF2F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B67C9A-1AC2-D8C2-95D7-76ABE3F4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035BEA-4FC8-9F16-0FA9-0364A0E9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C47A5-5D3C-438C-7286-6C67B6F1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387426-C440-6A98-C458-7063B377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165F97-6419-5E0B-8D3C-2813E5D5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E7474C-0011-B66A-4E7F-F7A535AC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5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F17D6E-B6E1-7987-59B3-8971994A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F4BFF1-6420-194C-8698-F43BD33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7E78D5-261A-D3BE-DE31-AE05DB2B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0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F1C6E-B2C6-C0F6-E475-BC137E5E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FEF58-1900-9334-3FA3-42E6208D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FEE5B4-4E7A-93F1-2AF9-A52C6F7F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ACC6B8-1777-2222-319F-570DBC6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83E920-FE97-9709-3CCA-86CA3991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83FB53-FA18-8C5A-6A00-6CDD1546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30413-0C01-1BFA-43AE-3C95FC63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072F49-254B-74A0-6E71-B4C1E4C45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5CB907-F32C-4690-A991-780C67AA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B16131-5964-F00A-91FB-22983947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3E51F6-14A2-93A9-554A-01F12651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0D03A9-A368-901E-E6A7-12E528AC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4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0FE5C2-31DF-8B01-E6DF-985239F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A941BF-7896-19EA-ED85-2DFAABC0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0B43B-5DF3-BF5C-A56D-D7C23923E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D824-E724-460F-A373-166D0A190504}" type="datetimeFigureOut">
              <a:rPr lang="de-DE" smtClean="0"/>
              <a:t>12.08.25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C0C20-9A01-8D8F-D1F5-4AAD78A5A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C70BE-F2A7-511A-1022-C098A54AD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6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-7T7lklErW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wGTjBsw10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-org.de/materialien/erfolgsgeschicht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72oVtLH_i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397674"/>
            <a:ext cx="97876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Reanimationstraining </a:t>
            </a:r>
          </a:p>
          <a:p>
            <a:pPr algn="ctr"/>
            <a:r>
              <a:rPr lang="de-DE" sz="4800" b="1" dirty="0"/>
              <a:t>für Schülerinnen und Schüler</a:t>
            </a:r>
          </a:p>
          <a:p>
            <a:pPr algn="ctr"/>
            <a:endParaRPr lang="de-DE" b="1" dirty="0"/>
          </a:p>
          <a:p>
            <a:pPr algn="ctr"/>
            <a:r>
              <a:rPr lang="de-DE" sz="4800" b="1" dirty="0"/>
              <a:t>Leben Retten ist kinderleicht</a:t>
            </a:r>
          </a:p>
        </p:txBody>
      </p:sp>
    </p:spTree>
    <p:extLst>
      <p:ext uri="{BB962C8B-B14F-4D97-AF65-F5344CB8AC3E}">
        <p14:creationId xmlns:p14="http://schemas.microsoft.com/office/powerpoint/2010/main" val="172637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Inhaltsplatzhalter 3">
            <a:extLst>
              <a:ext uri="{FF2B5EF4-FFF2-40B4-BE49-F238E27FC236}">
                <a16:creationId xmlns:a16="http://schemas.microsoft.com/office/drawing/2014/main" id="{0D150D87-5FB9-7CCE-05C7-AC43A4F27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817126"/>
              </p:ext>
            </p:extLst>
          </p:nvPr>
        </p:nvGraphicFramePr>
        <p:xfrm>
          <a:off x="546705" y="1876301"/>
          <a:ext cx="8929803" cy="487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9EFA9A9-C217-CAD6-6F01-5EA12418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141" y="6047736"/>
            <a:ext cx="730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buNone/>
            </a:pPr>
            <a:r>
              <a:rPr lang="de-DE" sz="800" b="0" i="1" dirty="0">
                <a:latin typeface="+mn-lt"/>
              </a:rPr>
              <a:t>Nach: Survival after out-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-hospital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 in Europe - </a:t>
            </a:r>
            <a:r>
              <a:rPr lang="de-DE" sz="800" b="0" i="1" dirty="0" err="1">
                <a:latin typeface="+mn-lt"/>
              </a:rPr>
              <a:t>Results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the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EuReCa</a:t>
            </a:r>
            <a:r>
              <a:rPr lang="de-DE" sz="800" b="0" i="1" dirty="0">
                <a:latin typeface="+mn-lt"/>
              </a:rPr>
              <a:t> TWO </a:t>
            </a:r>
            <a:r>
              <a:rPr lang="de-DE" sz="800" b="0" i="1" dirty="0" err="1">
                <a:latin typeface="+mn-lt"/>
              </a:rPr>
              <a:t>study</a:t>
            </a:r>
            <a:r>
              <a:rPr lang="de-DE" sz="800" b="0" i="1" dirty="0">
                <a:latin typeface="+mn-lt"/>
              </a:rPr>
              <a:t>; Jan-Thorsten </a:t>
            </a:r>
            <a:r>
              <a:rPr lang="de-DE" sz="800" b="0" i="1" dirty="0" err="1">
                <a:latin typeface="+mn-lt"/>
              </a:rPr>
              <a:t>Gräsner</a:t>
            </a:r>
            <a:r>
              <a:rPr lang="de-DE" sz="800" b="0" i="1" dirty="0">
                <a:latin typeface="+mn-lt"/>
              </a:rPr>
              <a:t>, Jan </a:t>
            </a:r>
            <a:r>
              <a:rPr lang="de-DE" sz="800" b="0" i="1" dirty="0" err="1">
                <a:latin typeface="+mn-lt"/>
              </a:rPr>
              <a:t>Wnent</a:t>
            </a:r>
            <a:r>
              <a:rPr lang="de-DE" sz="800" b="0" i="1" dirty="0">
                <a:latin typeface="+mn-lt"/>
              </a:rPr>
              <a:t>, Johan Herlitz; 2020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5AFCE3-9662-5F85-4043-6AD8046F6BFA}"/>
              </a:ext>
            </a:extLst>
          </p:cNvPr>
          <p:cNvSpPr/>
          <p:nvPr/>
        </p:nvSpPr>
        <p:spPr>
          <a:xfrm rot="16200000">
            <a:off x="5476802" y="4162460"/>
            <a:ext cx="2393066" cy="926144"/>
          </a:xfrm>
          <a:prstGeom prst="ellipse">
            <a:avLst/>
          </a:prstGeom>
          <a:noFill/>
          <a:ln w="28575">
            <a:solidFill>
              <a:srgbClr val="E4322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BEF171-2567-989B-2C94-6FACC8080408}"/>
              </a:ext>
            </a:extLst>
          </p:cNvPr>
          <p:cNvSpPr txBox="1"/>
          <p:nvPr/>
        </p:nvSpPr>
        <p:spPr>
          <a:xfrm>
            <a:off x="6096000" y="1952253"/>
            <a:ext cx="5222659" cy="830997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In Deutschland ist die </a:t>
            </a:r>
            <a:r>
              <a:rPr lang="de-DE" sz="2400" b="1" dirty="0">
                <a:solidFill>
                  <a:schemeClr val="bg1"/>
                </a:solidFill>
              </a:rPr>
              <a:t>Quote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 zu niedrig:</a:t>
            </a:r>
          </a:p>
          <a:p>
            <a:pPr algn="ctr"/>
            <a:r>
              <a:rPr lang="de-DE" sz="2400" b="1" i="0" dirty="0">
                <a:solidFill>
                  <a:schemeClr val="bg1"/>
                </a:solidFill>
                <a:effectLst/>
              </a:rPr>
              <a:t>Laienreanimationsquote nur </a:t>
            </a:r>
            <a:r>
              <a:rPr lang="de-DE" sz="2400" b="1" dirty="0">
                <a:solidFill>
                  <a:schemeClr val="bg1"/>
                </a:solidFill>
              </a:rPr>
              <a:t>55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 %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BD4058-E90B-8406-9B5A-891623687D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A4DD8AE-099A-B905-5BBB-1F2F99782C7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 oft helfen Laien in Europa 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C38CB8-1634-2BF3-FE54-B3168296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15" y="3640514"/>
            <a:ext cx="95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de-DE" sz="800" b="0" i="1" dirty="0">
                <a:latin typeface="+mn-lt"/>
              </a:rPr>
              <a:t>Durchschnitt: 58 %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8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5F1F33A4-382F-19EB-3635-FF1797B6EE8F}"/>
              </a:ext>
            </a:extLst>
          </p:cNvPr>
          <p:cNvSpPr txBox="1"/>
          <p:nvPr/>
        </p:nvSpPr>
        <p:spPr>
          <a:xfrm>
            <a:off x="966396" y="1519660"/>
            <a:ext cx="93532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/>
            <a:r>
              <a:rPr lang="de-DE" sz="2400" dirty="0"/>
              <a:t>In Dänemark wurde der Reanimationsunterricht 2005 eingeführt. Seitdem </a:t>
            </a:r>
            <a:r>
              <a:rPr lang="de-DE" sz="2400" dirty="0">
                <a:solidFill>
                  <a:srgbClr val="000000"/>
                </a:solidFill>
                <a:effectLst/>
              </a:rPr>
              <a:t>stieg die Laienreanimationsquote ganz deutlich an auf</a:t>
            </a:r>
            <a:r>
              <a:rPr lang="de-DE" sz="2400" dirty="0"/>
              <a:t> heute fast 80 %, dies hat zu einer Verdreifachung des Überlebens geführt. </a:t>
            </a:r>
          </a:p>
          <a:p>
            <a:pPr marL="442913" lvl="0"/>
            <a:endParaRPr lang="de-DE" sz="2400" dirty="0"/>
          </a:p>
          <a:p>
            <a:pPr marL="442913" lvl="0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br>
              <a:rPr lang="de-DE" sz="2000" dirty="0"/>
            </a:br>
            <a:endParaRPr lang="de-DE" sz="2000" dirty="0"/>
          </a:p>
          <a:p>
            <a:pPr marL="442913" indent="-442913"/>
            <a:endParaRPr lang="de-DE" sz="2000" b="1" dirty="0"/>
          </a:p>
          <a:p>
            <a:pPr marL="442913" indent="-442913"/>
            <a:endParaRPr lang="de-DE" sz="2000" b="1" dirty="0"/>
          </a:p>
          <a:p>
            <a:pPr marL="442913" indent="-442913"/>
            <a:endParaRPr lang="de-DE" sz="2000" b="1" dirty="0"/>
          </a:p>
          <a:p>
            <a:pPr marL="442913" lvl="0" indent="-442913" eaLnBrk="1" hangingPunct="1"/>
            <a:r>
              <a:rPr lang="de-DE" sz="1800" dirty="0">
                <a:effectLst/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Deswegen setzen wir uns für die Reanimations-Ausbildung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in Deutschland ein. Denn alle Hände können Leben retten.</a:t>
            </a:r>
            <a:r>
              <a:rPr lang="de-DE" sz="2400" dirty="0">
                <a:effectLst/>
              </a:rPr>
              <a:t> 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6972D4-66A2-FE47-8EC9-9E035548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" y="5835784"/>
            <a:ext cx="343688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1B4A46-C828-D3A6-FD4D-71A9EE39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7" y="1636771"/>
            <a:ext cx="380826" cy="288000"/>
          </a:xfrm>
          <a:prstGeom prst="rect">
            <a:avLst/>
          </a:prstGeom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55A118C0-EBF4-A789-E735-99434FE1D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739" y="3056441"/>
            <a:ext cx="5581704" cy="2441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464E47-456A-0DC0-3BD8-BC5B78611F14}"/>
              </a:ext>
            </a:extLst>
          </p:cNvPr>
          <p:cNvSpPr txBox="1"/>
          <p:nvPr/>
        </p:nvSpPr>
        <p:spPr>
          <a:xfrm>
            <a:off x="1509906" y="2957118"/>
            <a:ext cx="5591537" cy="400110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dirty="0">
                <a:solidFill>
                  <a:schemeClr val="bg1"/>
                </a:solidFill>
              </a:rPr>
              <a:t>Einführung des Reanimationsunterrichts in Schulen </a:t>
            </a:r>
          </a:p>
        </p:txBody>
      </p:sp>
      <p:sp>
        <p:nvSpPr>
          <p:cNvPr id="10" name="Pfeil: nach unten 19">
            <a:extLst>
              <a:ext uri="{FF2B5EF4-FFF2-40B4-BE49-F238E27FC236}">
                <a16:creationId xmlns:a16="http://schemas.microsoft.com/office/drawing/2014/main" id="{F062873F-2F75-B8E1-7256-B8B8C1A21663}"/>
              </a:ext>
            </a:extLst>
          </p:cNvPr>
          <p:cNvSpPr/>
          <p:nvPr/>
        </p:nvSpPr>
        <p:spPr>
          <a:xfrm>
            <a:off x="3670495" y="3456551"/>
            <a:ext cx="342900" cy="683565"/>
          </a:xfrm>
          <a:prstGeom prst="downArrow">
            <a:avLst/>
          </a:prstGeom>
          <a:solidFill>
            <a:srgbClr val="E4322B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C91EB4-F053-ECB7-3A91-28820C673A40}"/>
              </a:ext>
            </a:extLst>
          </p:cNvPr>
          <p:cNvCxnSpPr>
            <a:cxnSpLocks/>
          </p:cNvCxnSpPr>
          <p:nvPr/>
        </p:nvCxnSpPr>
        <p:spPr>
          <a:xfrm flipV="1">
            <a:off x="4216258" y="3656838"/>
            <a:ext cx="720000" cy="360000"/>
          </a:xfrm>
          <a:prstGeom prst="straightConnector1">
            <a:avLst/>
          </a:prstGeom>
          <a:ln w="76200">
            <a:solidFill>
              <a:srgbClr val="E4322B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29F4A58-399E-6558-DAC7-FF034F9E2576}"/>
              </a:ext>
            </a:extLst>
          </p:cNvPr>
          <p:cNvSpPr txBox="1"/>
          <p:nvPr/>
        </p:nvSpPr>
        <p:spPr>
          <a:xfrm>
            <a:off x="5787542" y="3761913"/>
            <a:ext cx="920445" cy="215444"/>
          </a:xfrm>
          <a:prstGeom prst="rect">
            <a:avLst/>
          </a:prstGeom>
          <a:solidFill>
            <a:srgbClr val="E4322B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Laienreanimation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EC1561-8052-C74F-096C-C67B8B0BA929}"/>
              </a:ext>
            </a:extLst>
          </p:cNvPr>
          <p:cNvSpPr txBox="1"/>
          <p:nvPr/>
        </p:nvSpPr>
        <p:spPr>
          <a:xfrm>
            <a:off x="5787542" y="4559844"/>
            <a:ext cx="627095" cy="215444"/>
          </a:xfrm>
          <a:prstGeom prst="rect">
            <a:avLst/>
          </a:prstGeom>
          <a:solidFill>
            <a:srgbClr val="E4322B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Überleben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0AA610-663F-8BEF-EE0B-03A95D90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53" y="5045952"/>
            <a:ext cx="3738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6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6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sz="800" b="0" i="1" dirty="0">
                <a:effectLst/>
                <a:latin typeface="+mn-lt"/>
                <a:ea typeface="SimSun" pitchFamily="2" charset="-122"/>
              </a:rPr>
              <a:t>Nach: </a:t>
            </a:r>
            <a:r>
              <a:rPr lang="de-DE" sz="800" b="0" i="1" dirty="0" err="1">
                <a:latin typeface="+mn-lt"/>
              </a:rPr>
              <a:t>Association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national initiatives </a:t>
            </a:r>
            <a:r>
              <a:rPr lang="de-DE" sz="800" b="0" i="1" dirty="0" err="1">
                <a:latin typeface="+mn-lt"/>
              </a:rPr>
              <a:t>to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improve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management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with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rates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bystander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intervention</a:t>
            </a:r>
            <a:r>
              <a:rPr lang="de-DE" sz="800" b="0" i="1" dirty="0">
                <a:latin typeface="+mn-lt"/>
              </a:rPr>
              <a:t> and </a:t>
            </a:r>
            <a:r>
              <a:rPr lang="de-DE" sz="800" b="0" i="1" dirty="0" err="1">
                <a:latin typeface="+mn-lt"/>
              </a:rPr>
              <a:t>patient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survival</a:t>
            </a:r>
            <a:r>
              <a:rPr lang="de-DE" sz="800" b="0" i="1" dirty="0">
                <a:latin typeface="+mn-lt"/>
              </a:rPr>
              <a:t> after out-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-hospital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; Mads Wissenberg</a:t>
            </a:r>
            <a:r>
              <a:rPr lang="de-DE" sz="800" b="0" i="1" baseline="30000" dirty="0">
                <a:latin typeface="+mn-lt"/>
              </a:rPr>
              <a:t> </a:t>
            </a:r>
            <a:r>
              <a:rPr lang="de-DE" sz="800" b="0" i="1" dirty="0">
                <a:latin typeface="+mn-lt"/>
              </a:rPr>
              <a:t>, Freddy K Lippert, Fredrik Folke; 2013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de-DE" sz="800" b="0" i="1" dirty="0">
              <a:latin typeface="+mn-lt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88EC90-892C-906A-6F48-165F38D194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0FA5134-582A-4FB4-EC65-27AFDC0FA153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Mit gutem Beispiel voran …</a:t>
            </a:r>
          </a:p>
        </p:txBody>
      </p:sp>
    </p:spTree>
    <p:extLst>
      <p:ext uri="{BB962C8B-B14F-4D97-AF65-F5344CB8AC3E}">
        <p14:creationId xmlns:p14="http://schemas.microsoft.com/office/powerpoint/2010/main" val="174396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3F6D7967-7805-4C12-74B6-18E895B0693D}"/>
              </a:ext>
            </a:extLst>
          </p:cNvPr>
          <p:cNvSpPr/>
          <p:nvPr/>
        </p:nvSpPr>
        <p:spPr>
          <a:xfrm>
            <a:off x="6346646" y="2175860"/>
            <a:ext cx="238171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56963" y="2090172"/>
            <a:ext cx="5998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… haben schon die Erfinder der modernen Wiederbelebung gesagt: </a:t>
            </a:r>
            <a:br>
              <a:rPr lang="de-DE" sz="2400" dirty="0"/>
            </a:br>
            <a:r>
              <a:rPr lang="en-US" sz="2400" dirty="0"/>
              <a:t>"Anyone, anywhere, can now initiate cardiac resuscitative procedures. </a:t>
            </a:r>
            <a:r>
              <a:rPr lang="en-US" sz="2400" dirty="0">
                <a:solidFill>
                  <a:srgbClr val="E30613"/>
                </a:solidFill>
              </a:rPr>
              <a:t>All that is needed is two hands.” </a:t>
            </a:r>
            <a:r>
              <a:rPr lang="en-US" sz="2400" dirty="0"/>
              <a:t>–</a:t>
            </a:r>
            <a:r>
              <a:rPr lang="en-US" sz="2400" dirty="0">
                <a:solidFill>
                  <a:srgbClr val="E30613"/>
                </a:solidFill>
              </a:rPr>
              <a:t> </a:t>
            </a:r>
          </a:p>
          <a:p>
            <a:r>
              <a:rPr lang="en-US" sz="2400" dirty="0"/>
              <a:t>“</a:t>
            </a:r>
            <a:r>
              <a:rPr lang="de-DE" sz="2400" dirty="0"/>
              <a:t>Jeder, überall, kann eine Wiederbelebung durchführen. </a:t>
            </a:r>
            <a:r>
              <a:rPr lang="de-DE" sz="2400" dirty="0">
                <a:solidFill>
                  <a:srgbClr val="FF0000"/>
                </a:solidFill>
              </a:rPr>
              <a:t>Alles was man braucht sind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zwei Hände."</a:t>
            </a:r>
          </a:p>
        </p:txBody>
      </p:sp>
      <p:pic>
        <p:nvPicPr>
          <p:cNvPr id="5" name="Grafik 4" descr="Ein Bild, das drinnen, Maraca enthält.&#10;&#10;Automatisch generierte Beschreibung">
            <a:extLst>
              <a:ext uri="{FF2B5EF4-FFF2-40B4-BE49-F238E27FC236}">
                <a16:creationId xmlns:a16="http://schemas.microsoft.com/office/drawing/2014/main" id="{5ECE38AD-D52E-5262-A72A-1D7C97072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15023"/>
          <a:stretch/>
        </p:blipFill>
        <p:spPr>
          <a:xfrm>
            <a:off x="7781854" y="1823240"/>
            <a:ext cx="353680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D61E67C-C7BD-B04D-A381-A52D71332E1C}"/>
              </a:ext>
            </a:extLst>
          </p:cNvPr>
          <p:cNvSpPr txBox="1"/>
          <p:nvPr/>
        </p:nvSpPr>
        <p:spPr>
          <a:xfrm>
            <a:off x="9862266" y="560799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</a:t>
            </a:r>
            <a:r>
              <a:rPr lang="de-DE" sz="800" i="1" dirty="0" err="1"/>
              <a:t>www.grc-org.de</a:t>
            </a:r>
            <a:endParaRPr lang="de-DE" sz="800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39070E-8C33-E030-5478-8EA43AB73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5C42AAE-700C-6BB6-17FD-CF614B8DA7E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wie das funktioniert …</a:t>
            </a:r>
          </a:p>
        </p:txBody>
      </p:sp>
    </p:spTree>
    <p:extLst>
      <p:ext uri="{BB962C8B-B14F-4D97-AF65-F5344CB8AC3E}">
        <p14:creationId xmlns:p14="http://schemas.microsoft.com/office/powerpoint/2010/main" val="25469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477445" y="1719899"/>
            <a:ext cx="75962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/>
              <a:t>PRÜFEN</a:t>
            </a:r>
            <a:r>
              <a:rPr lang="de-DE" sz="2400" dirty="0"/>
              <a:t>					</a:t>
            </a:r>
          </a:p>
          <a:p>
            <a:pPr marL="442913" lvl="0" indent="-442913" eaLnBrk="1" hangingPunct="1"/>
            <a:r>
              <a:rPr lang="de-DE" sz="2400" b="0" dirty="0"/>
              <a:t>Sprich die Person laut an.</a:t>
            </a:r>
          </a:p>
          <a:p>
            <a:pPr marL="442913" lvl="0" indent="-442913" eaLnBrk="1" hangingPunct="1"/>
            <a:r>
              <a:rPr lang="de-DE" sz="2400" b="0" dirty="0"/>
              <a:t>Prüfe das Bewusstsein. Kontrolliere die Atmung.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RUFEN								</a:t>
            </a:r>
          </a:p>
          <a:p>
            <a:pPr marL="442913" lvl="0" indent="-442913" eaLnBrk="1" hangingPunct="1"/>
            <a:r>
              <a:rPr lang="de-DE" sz="2400" dirty="0">
                <a:cs typeface="Arial" charset="0"/>
              </a:rPr>
              <a:t>R</a:t>
            </a:r>
            <a:r>
              <a:rPr lang="de-DE" sz="2400" b="0" dirty="0">
                <a:cs typeface="Arial" charset="0"/>
              </a:rPr>
              <a:t>ufe evtl. andere Personen zur Hilfe.</a:t>
            </a:r>
          </a:p>
          <a:p>
            <a:pPr marL="442913" indent="-442913"/>
            <a:r>
              <a:rPr lang="de-DE" sz="2400" b="0" dirty="0">
                <a:cs typeface="Arial" charset="0"/>
              </a:rPr>
              <a:t>Rufe den Notruf (112) an.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DRÜCKEN</a:t>
            </a:r>
            <a:r>
              <a:rPr lang="de-DE" sz="2400" dirty="0">
                <a:cs typeface="Arial" charset="0"/>
              </a:rPr>
              <a:t>   							</a:t>
            </a:r>
          </a:p>
          <a:p>
            <a:pPr marL="442913" lvl="0" indent="-442913" eaLnBrk="1" hangingPunct="1"/>
            <a:r>
              <a:rPr lang="de-DE" sz="2400" b="0" dirty="0">
                <a:cs typeface="Arial" charset="0"/>
              </a:rPr>
              <a:t>Drücke fest und schnell auf den Brustkorb bis der </a:t>
            </a:r>
          </a:p>
          <a:p>
            <a:pPr marL="442913" lvl="0" indent="-442913" eaLnBrk="1" hangingPunct="1"/>
            <a:r>
              <a:rPr lang="de-DE" sz="2400" b="0" dirty="0">
                <a:cs typeface="Arial" charset="0"/>
              </a:rPr>
              <a:t>Rettungsdienst eintrifft.</a:t>
            </a:r>
          </a:p>
          <a:p>
            <a:pPr marL="442913" lvl="0" indent="-442913" eaLnBrk="1" hangingPunct="1"/>
            <a:r>
              <a:rPr lang="de-DE" sz="2400" dirty="0">
                <a:cs typeface="Arial" charset="0"/>
              </a:rPr>
              <a:t>Wenn möglich mit einer anderen Person abwechseln.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cs typeface="Arial" charset="0"/>
              </a:rPr>
              <a:t>Das ist die Leitformel der Reanimation!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F07659-37D3-7074-B621-ACA61110FB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0" y="1837589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77B33CA-9C8E-72F4-3EEC-A581AFD11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27" y="3197848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1ACDC0-A85D-EDB9-20FA-7C8A5E065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26" y="4509246"/>
            <a:ext cx="388861" cy="360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5E7A8FA-CB10-FF2D-FB3F-10A95B0F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99" y="3086523"/>
            <a:ext cx="98975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2CC6A35-2171-7141-66FE-E5F369FE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785" y="1648774"/>
            <a:ext cx="1446968" cy="12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3531691-44A2-68AF-47FF-1B1B77B4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99" y="4615208"/>
            <a:ext cx="109364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6FF3C6C-B1F6-A1DD-7EA7-5AABA4E0D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8" y="5936605"/>
            <a:ext cx="361969" cy="5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D4ECF92-FB92-55F1-63F6-9E348EEE58DC}"/>
              </a:ext>
            </a:extLst>
          </p:cNvPr>
          <p:cNvSpPr txBox="1"/>
          <p:nvPr/>
        </p:nvSpPr>
        <p:spPr>
          <a:xfrm>
            <a:off x="9564008" y="5921869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Bilder: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A1C420-B691-9F90-F39A-920C0B6695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14F244A-2B2D-FB0B-3A51-4920CAE6B29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807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musst Du tun, wenn ein Mensch einen</a:t>
            </a:r>
          </a:p>
          <a:p>
            <a:r>
              <a:rPr lang="de-DE" sz="2800" b="1" dirty="0">
                <a:latin typeface="+mn-lt"/>
              </a:rPr>
              <a:t>Herz-Kreislaufstillstand hat ?</a:t>
            </a:r>
          </a:p>
        </p:txBody>
      </p:sp>
    </p:spTree>
    <p:extLst>
      <p:ext uri="{BB962C8B-B14F-4D97-AF65-F5344CB8AC3E}">
        <p14:creationId xmlns:p14="http://schemas.microsoft.com/office/powerpoint/2010/main" val="418116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C90E2AC3-63EC-26CB-A2DE-29AA15CDB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9411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997D35-13CD-321C-8EBB-E445CE895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25573"/>
            <a:ext cx="388861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E6118FA-DE03-5892-C47B-5C141486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251" y="1629000"/>
            <a:ext cx="4134195" cy="36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117020-3F85-E0A2-3432-68BA040EB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4FB86DD-5E95-2AFD-2DF1-2793B12308F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nochmal genau zum PRÜFEN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440607" y="2135845"/>
            <a:ext cx="683711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Kontrolliere das Bewusstsein durch leichtes Schütteln </a:t>
            </a:r>
          </a:p>
          <a:p>
            <a:pPr marL="442913" lvl="0" indent="-442913" eaLnBrk="1" hangingPunct="1"/>
            <a:r>
              <a:rPr lang="de-DE" sz="2400" dirty="0"/>
              <a:t>a</a:t>
            </a:r>
            <a:r>
              <a:rPr lang="de-DE" sz="2400" b="0" dirty="0"/>
              <a:t>n</a:t>
            </a:r>
            <a:r>
              <a:rPr lang="de-DE" sz="2400" dirty="0"/>
              <a:t> </a:t>
            </a:r>
            <a:r>
              <a:rPr lang="de-DE" sz="2400" b="0" dirty="0"/>
              <a:t>den Schultern und lautes Ansprechen.		</a:t>
            </a:r>
            <a:endParaRPr lang="de-DE" sz="2400" dirty="0"/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r>
              <a:rPr lang="de-DE" sz="2400" dirty="0"/>
              <a:t>Keine Reaktion? </a:t>
            </a:r>
          </a:p>
          <a:p>
            <a:pPr marL="442913" lvl="0" indent="-442913" eaLnBrk="1" hangingPunct="1"/>
            <a:r>
              <a:rPr lang="de-DE" sz="2400" dirty="0"/>
              <a:t>K</a:t>
            </a:r>
            <a:r>
              <a:rPr lang="de-DE" sz="2400" b="0" dirty="0"/>
              <a:t>ontrolliere die Atmung. </a:t>
            </a:r>
          </a:p>
          <a:p>
            <a:pPr marL="442913" lvl="0" indent="-442913" eaLnBrk="1" hangingPunct="1"/>
            <a:r>
              <a:rPr lang="de-DE" sz="2400" b="0" dirty="0"/>
              <a:t>Keine Atmung oder Atmung nicht normal? </a:t>
            </a:r>
          </a:p>
          <a:p>
            <a:pPr marL="442913" lvl="0" indent="-442913" eaLnBrk="1" hangingPunct="1"/>
            <a:endParaRPr lang="de-DE" sz="2400" dirty="0"/>
          </a:p>
          <a:p>
            <a:pPr marL="442913" indent="-442913"/>
            <a:r>
              <a:rPr lang="de-DE" sz="2400" b="0" dirty="0">
                <a:ea typeface="Wingdings"/>
                <a:cs typeface="Wingdings"/>
                <a:sym typeface="Wingdings"/>
              </a:rPr>
              <a:t>(Das sollte nicht länger als 5 Sekunden dauern)</a:t>
            </a:r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r>
              <a:rPr lang="de-DE" sz="2000" b="0" dirty="0"/>
              <a:t>	</a:t>
            </a:r>
            <a:r>
              <a:rPr lang="de-DE" sz="2000" dirty="0">
                <a:ea typeface="Wingdings"/>
                <a:cs typeface="Wingdings"/>
                <a:sym typeface="Wingdings"/>
              </a:rPr>
              <a:t> </a:t>
            </a:r>
            <a:endParaRPr lang="de-DE" sz="2000" dirty="0">
              <a:sym typeface="Wingding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7552EB-F2F9-FB4E-31BC-FA613396D0B1}"/>
              </a:ext>
            </a:extLst>
          </p:cNvPr>
          <p:cNvSpPr txBox="1"/>
          <p:nvPr/>
        </p:nvSpPr>
        <p:spPr>
          <a:xfrm>
            <a:off x="8510913" y="5128038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403467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521890" y="2013023"/>
            <a:ext cx="6695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Überstrecke den Kopf vorsichtig nach hinten </a:t>
            </a:r>
          </a:p>
          <a:p>
            <a:pPr marL="442913" lvl="0" indent="-442913" eaLnBrk="1" hangingPunct="1"/>
            <a:r>
              <a:rPr lang="de-DE" sz="2400" b="0" dirty="0"/>
              <a:t>und hebe das Kinn an. 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b="0" dirty="0"/>
              <a:t>Schaue, ob der Brustkorb sich hebt und senkt.</a:t>
            </a:r>
          </a:p>
          <a:p>
            <a:pPr lvl="0" eaLnBrk="1" hangingPunct="1"/>
            <a:r>
              <a:rPr lang="de-DE" sz="2400" b="0" dirty="0"/>
              <a:t>Lege Dein Ohr über Mund und Nase </a:t>
            </a:r>
          </a:p>
          <a:p>
            <a:pPr lvl="0" eaLnBrk="1" hangingPunct="1"/>
            <a:r>
              <a:rPr lang="de-DE" sz="2400" b="0" dirty="0"/>
              <a:t>und höre, ob normale Atemgeräusche vorhanden sind. Prüfe mit der Wange, ob Luft fühlbar ist.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b="0" dirty="0">
                <a:ea typeface="Wingdings"/>
                <a:cs typeface="Wingdings"/>
                <a:sym typeface="Wingdings"/>
              </a:rPr>
              <a:t>(Das sollte nicht länger als 10 Sekunden dauern)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0E2AC3-63EC-26CB-A2DE-29AA15CDB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2104614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997D35-13CD-321C-8EBB-E445CE895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3249000"/>
            <a:ext cx="388861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2C74860-4D00-5270-1DD7-E196700A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b="9471"/>
          <a:stretch/>
        </p:blipFill>
        <p:spPr bwMode="auto">
          <a:xfrm>
            <a:off x="7931887" y="2013023"/>
            <a:ext cx="4099941" cy="47028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1C764D-0757-7FFE-ACD0-54BB10D6EC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24F0F74-0EA1-EE22-F300-3B7ED1CC55C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PRÜFEN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4FEBB6-4A6A-CB42-4418-4384E8BAB088}"/>
              </a:ext>
            </a:extLst>
          </p:cNvPr>
          <p:cNvSpPr txBox="1"/>
          <p:nvPr/>
        </p:nvSpPr>
        <p:spPr>
          <a:xfrm>
            <a:off x="8028105" y="5408199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376121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92053" y="1851731"/>
            <a:ext cx="6067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R</a:t>
            </a:r>
            <a:r>
              <a:rPr lang="de-DE" sz="2400" b="0" dirty="0"/>
              <a:t>ufe andere Personen zur Hilfe. 					</a:t>
            </a:r>
            <a:endParaRPr lang="de-DE" sz="2400" dirty="0"/>
          </a:p>
          <a:p>
            <a:pPr marL="442913" lvl="0" indent="-442913" eaLnBrk="1" hangingPunct="1"/>
            <a:r>
              <a:rPr lang="de-DE" sz="2400" dirty="0"/>
              <a:t>R</a:t>
            </a:r>
            <a:r>
              <a:rPr lang="de-DE" sz="2400" b="0" dirty="0"/>
              <a:t>ufe 112 (Notruf in Europa) an. </a:t>
            </a:r>
          </a:p>
          <a:p>
            <a:pPr marL="442913" lvl="0" indent="-442913" eaLnBrk="1" hangingPunct="1"/>
            <a:r>
              <a:rPr lang="de-DE" sz="2400" dirty="0"/>
              <a:t>Alternativ kannst Du eine andere Person bitten </a:t>
            </a:r>
          </a:p>
          <a:p>
            <a:pPr marL="442913" lvl="0" indent="-442913" eaLnBrk="1" hangingPunct="1"/>
            <a:r>
              <a:rPr lang="de-DE" sz="2400" dirty="0"/>
              <a:t>dies zu tun.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Aktiviere die Freisprechfunktion um leichter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mit dem Leitstellenpersonal sprechen zu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können (lege das Telefon neben den Kopf der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betroffenen Person).</a:t>
            </a:r>
            <a:endParaRPr lang="de-DE" sz="2400" strike="sngStrike" dirty="0"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626B8E-E1F7-1B2C-73AB-E70E273C5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65" y="1932276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96DDC-A018-9229-0DEB-99213DCEF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8" y="2725568"/>
            <a:ext cx="388861" cy="3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D44F48-0AAB-D0E5-AEFD-6D0AACB94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5" y="4170150"/>
            <a:ext cx="388861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65BA3B5-361C-2D18-72B9-DC0325BD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8332" y="1353337"/>
            <a:ext cx="3947834" cy="55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3CA5C66-4A8F-4019-DCFC-0702EDC03525}"/>
              </a:ext>
            </a:extLst>
          </p:cNvPr>
          <p:cNvSpPr txBox="1"/>
          <p:nvPr/>
        </p:nvSpPr>
        <p:spPr>
          <a:xfrm>
            <a:off x="8262558" y="5215343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E387D6-D808-13D5-E7BD-C39B7E371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0D4673-623A-ACCE-98EC-3BCB16969AAC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RUFEN</a:t>
            </a:r>
          </a:p>
        </p:txBody>
      </p:sp>
    </p:spTree>
    <p:extLst>
      <p:ext uri="{BB962C8B-B14F-4D97-AF65-F5344CB8AC3E}">
        <p14:creationId xmlns:p14="http://schemas.microsoft.com/office/powerpoint/2010/main" val="73862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48236" y="2300306"/>
            <a:ext cx="61809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Knie Dich neben die betroffene Person.</a:t>
            </a:r>
            <a:endParaRPr lang="de-DE" sz="2400" b="0" strike="sngStrike" dirty="0"/>
          </a:p>
          <a:p>
            <a:pPr marL="442913" lvl="0" indent="-442913" eaLnBrk="1" hangingPunct="1"/>
            <a:r>
              <a:rPr lang="de-DE" sz="2400" b="0" dirty="0"/>
              <a:t>	 			</a:t>
            </a:r>
            <a:endParaRPr lang="de-DE" sz="2400" dirty="0"/>
          </a:p>
          <a:p>
            <a:pPr marL="442913" lvl="0" indent="-442913" eaLnBrk="1" hangingPunct="1"/>
            <a:r>
              <a:rPr lang="de-DE" sz="2400" dirty="0"/>
              <a:t>Lege Deine Hand in die Mitte des Brustkorbes,</a:t>
            </a:r>
          </a:p>
          <a:p>
            <a:pPr marL="442913" lvl="0" indent="-442913" eaLnBrk="1" hangingPunct="1"/>
            <a:r>
              <a:rPr lang="de-DE" sz="2400" dirty="0"/>
              <a:t>zwischen die Brustwarzen</a:t>
            </a:r>
            <a:r>
              <a:rPr lang="de-DE" sz="2400" b="0" dirty="0"/>
              <a:t>.</a:t>
            </a:r>
          </a:p>
          <a:p>
            <a:pPr marL="442913" lvl="0" indent="-442913" eaLnBrk="1" hangingPunct="1"/>
            <a:r>
              <a:rPr lang="de-DE" sz="2400" b="0" dirty="0"/>
              <a:t>	</a:t>
            </a:r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Lege die andere Hand mit dem Ballen darüber.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8379-BD5A-F4CF-9E9D-E157691162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2370639"/>
            <a:ext cx="388861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C7E97A-0581-6C1C-7BE9-F011DEC5B6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3249000"/>
            <a:ext cx="388861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A0534D-61CA-11D3-B1B4-ADB280271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4248630"/>
            <a:ext cx="388861" cy="3600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5FE79B9-3BDF-178E-0143-7D7DE2CCD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3045" r="12054" b="23021"/>
          <a:stretch/>
        </p:blipFill>
        <p:spPr bwMode="auto">
          <a:xfrm>
            <a:off x="7829153" y="1562986"/>
            <a:ext cx="3760335" cy="45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89EC43-7F20-1EBD-5046-55D078E68090}"/>
              </a:ext>
            </a:extLst>
          </p:cNvPr>
          <p:cNvSpPr txBox="1"/>
          <p:nvPr/>
        </p:nvSpPr>
        <p:spPr>
          <a:xfrm>
            <a:off x="9685286" y="498887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A5F4E1-C080-CD6A-03F7-BD4BA2E3F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7D41110-46E2-14A0-0E6C-EB58B7538E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DRÜCKEN</a:t>
            </a:r>
          </a:p>
        </p:txBody>
      </p:sp>
    </p:spTree>
    <p:extLst>
      <p:ext uri="{BB962C8B-B14F-4D97-AF65-F5344CB8AC3E}">
        <p14:creationId xmlns:p14="http://schemas.microsoft.com/office/powerpoint/2010/main" val="171517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EBFF404-C95C-0D8C-DE2E-6580243BA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14323" r="13960" b="19891"/>
          <a:stretch/>
        </p:blipFill>
        <p:spPr bwMode="auto">
          <a:xfrm>
            <a:off x="7985051" y="1653682"/>
            <a:ext cx="3509608" cy="46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80547" y="1940306"/>
            <a:ext cx="72971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H</a:t>
            </a:r>
            <a:r>
              <a:rPr lang="de-DE" sz="2400" b="0" dirty="0"/>
              <a:t>alte die Arme durchgestreckt</a:t>
            </a:r>
          </a:p>
          <a:p>
            <a:pPr marL="442913" lvl="0" indent="-442913" eaLnBrk="1" hangingPunct="1"/>
            <a:r>
              <a:rPr lang="de-DE" sz="2400" dirty="0"/>
              <a:t>u</a:t>
            </a:r>
            <a:r>
              <a:rPr lang="de-DE" sz="2400" b="0" dirty="0"/>
              <a:t>nd beuge Dich senkrecht über den Brustkorb. 			</a:t>
            </a:r>
          </a:p>
          <a:p>
            <a:pPr marL="442913" lvl="0" indent="-442913" eaLnBrk="1" hangingPunct="1"/>
            <a:r>
              <a:rPr lang="de-DE" sz="2400" b="0" dirty="0"/>
              <a:t>Drücke 5 bis 6 cm tief den Brustkorb </a:t>
            </a:r>
            <a:r>
              <a:rPr lang="de-DE" sz="2400" dirty="0"/>
              <a:t>ein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mit einer Frequenz von </a:t>
            </a:r>
            <a:r>
              <a:rPr lang="de-DE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 bis 120 pro Minute</a:t>
            </a:r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mit so wenig Unterbrechungen wie möglich. </a:t>
            </a:r>
          </a:p>
          <a:p>
            <a:pPr marL="442913" lvl="0" indent="-442913" eaLnBrk="1" hangingPunct="1"/>
            <a:r>
              <a:rPr lang="de-DE" sz="2400" b="0" dirty="0"/>
              <a:t>					</a:t>
            </a:r>
          </a:p>
          <a:p>
            <a:pPr marL="442913" lvl="0" indent="-442913" eaLnBrk="1" hangingPunct="1"/>
            <a:r>
              <a:rPr lang="de-DE" sz="2400" dirty="0"/>
              <a:t>Ü</a:t>
            </a:r>
            <a:r>
              <a:rPr lang="de-DE" sz="2400" b="0" dirty="0"/>
              <a:t>berprüfe regelmäßig Deine Position.   		</a:t>
            </a:r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Entlaste den Brustkorb nach jedem Drücken.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latin typeface="+mn-lt"/>
              </a:rPr>
              <a:t>Durch das DRÜCKEN fließt das Blut wieder zum Gehirn.</a:t>
            </a:r>
            <a:endParaRPr lang="de-DE" sz="2400" dirty="0">
              <a:solidFill>
                <a:srgbClr val="FF0000"/>
              </a:solidFill>
            </a:endParaRPr>
          </a:p>
          <a:p>
            <a:pPr marL="442913" lvl="0" indent="-442913" eaLnBrk="1" hangingPunct="1"/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8379-BD5A-F4CF-9E9D-E15769116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97" y="2036141"/>
            <a:ext cx="388861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C7E97A-0581-6C1C-7BE9-F011DEC5B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06" y="3189780"/>
            <a:ext cx="388861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A0534D-61CA-11D3-B1B4-ADB280271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05" y="4628874"/>
            <a:ext cx="388861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89EC43-7F20-1EBD-5046-55D078E68090}"/>
              </a:ext>
            </a:extLst>
          </p:cNvPr>
          <p:cNvSpPr txBox="1"/>
          <p:nvPr/>
        </p:nvSpPr>
        <p:spPr>
          <a:xfrm>
            <a:off x="9685286" y="498887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A5F4E1-C080-CD6A-03F7-BD4BA2E3F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7D41110-46E2-14A0-0E6C-EB58B7538E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DRÜCKEN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4C6A9C-D0FD-D1AC-61D3-9593F238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7" y="5611654"/>
            <a:ext cx="36196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67918" y="1565091"/>
            <a:ext cx="79735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Durch die Herzdruckmassage übernimmt man die Pumpfunktion des Herzens von außen.</a:t>
            </a:r>
          </a:p>
          <a:p>
            <a:pPr marL="442913" lvl="0" indent="-442913" eaLnBrk="1" hangingPunct="1"/>
            <a:endParaRPr lang="de-DE" sz="20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6C0BC-057C-19E7-55F4-7353A16314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7212236-4D9B-5DCC-4121-E21E90E2BB60}"/>
              </a:ext>
            </a:extLst>
          </p:cNvPr>
          <p:cNvSpPr txBox="1">
            <a:spLocks/>
          </p:cNvSpPr>
          <p:nvPr/>
        </p:nvSpPr>
        <p:spPr>
          <a:xfrm>
            <a:off x="803059" y="1045302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Durch das DRÜCKEN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fließt das Blut wieder zum Gehirn …</a:t>
            </a:r>
          </a:p>
        </p:txBody>
      </p:sp>
      <p:pic>
        <p:nvPicPr>
          <p:cNvPr id="2" name="Fotolia_39317870_L.jpeg" descr="Fotolia_39317870_L">
            <a:extLst>
              <a:ext uri="{FF2B5EF4-FFF2-40B4-BE49-F238E27FC236}">
                <a16:creationId xmlns:a16="http://schemas.microsoft.com/office/drawing/2014/main" id="{5B43B6C1-441A-CCA0-5315-84043BF1C78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0" y="2631003"/>
            <a:ext cx="2002032" cy="39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34CF3C-AB97-9EB3-66F7-3320C7FE55F9}"/>
              </a:ext>
            </a:extLst>
          </p:cNvPr>
          <p:cNvSpPr txBox="1"/>
          <p:nvPr/>
        </p:nvSpPr>
        <p:spPr>
          <a:xfrm>
            <a:off x="5834733" y="6310840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sp>
        <p:nvSpPr>
          <p:cNvPr id="4" name="Shape 23">
            <a:extLst>
              <a:ext uri="{FF2B5EF4-FFF2-40B4-BE49-F238E27FC236}">
                <a16:creationId xmlns:a16="http://schemas.microsoft.com/office/drawing/2014/main" id="{8E1DA6A0-BBD7-8E6D-0CA6-FE6F03705402}"/>
              </a:ext>
            </a:extLst>
          </p:cNvPr>
          <p:cNvSpPr/>
          <p:nvPr/>
        </p:nvSpPr>
        <p:spPr>
          <a:xfrm>
            <a:off x="5572887" y="2631003"/>
            <a:ext cx="1353923" cy="701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1F436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Gehirn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3" name="Shape 26">
            <a:extLst>
              <a:ext uri="{FF2B5EF4-FFF2-40B4-BE49-F238E27FC236}">
                <a16:creationId xmlns:a16="http://schemas.microsoft.com/office/drawing/2014/main" id="{3D61DD18-F80A-7C0F-0294-E8A3AC843659}"/>
              </a:ext>
            </a:extLst>
          </p:cNvPr>
          <p:cNvSpPr/>
          <p:nvPr/>
        </p:nvSpPr>
        <p:spPr>
          <a:xfrm>
            <a:off x="6249849" y="3363733"/>
            <a:ext cx="26047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ctr" defTabSz="457200">
              <a:defRPr sz="1600" b="1">
                <a:solidFill>
                  <a:srgbClr val="1F4368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Herz</a:t>
            </a:r>
            <a:r>
              <a:rPr sz="2400" b="0" dirty="0">
                <a:solidFill>
                  <a:schemeClr val="tx1"/>
                </a:solidFill>
              </a:rPr>
              <a:t> und </a:t>
            </a:r>
            <a:endParaRPr lang="de-DE" sz="2400" b="0" dirty="0">
              <a:solidFill>
                <a:schemeClr val="tx1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Kreislauf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5" name="Shape 31">
            <a:extLst>
              <a:ext uri="{FF2B5EF4-FFF2-40B4-BE49-F238E27FC236}">
                <a16:creationId xmlns:a16="http://schemas.microsoft.com/office/drawing/2014/main" id="{569F808F-07C6-52D7-8E74-EF46CB75FEB1}"/>
              </a:ext>
            </a:extLst>
          </p:cNvPr>
          <p:cNvSpPr/>
          <p:nvPr/>
        </p:nvSpPr>
        <p:spPr>
          <a:xfrm>
            <a:off x="8614529" y="3325261"/>
            <a:ext cx="2732089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B0C3E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Sauerstoffarmes</a:t>
            </a:r>
            <a:r>
              <a:rPr sz="2400" b="0" dirty="0">
                <a:solidFill>
                  <a:schemeClr val="accent1"/>
                </a:solidFill>
              </a:rPr>
              <a:t> </a:t>
            </a:r>
            <a:endParaRPr lang="de-DE" sz="2400" b="0" dirty="0">
              <a:solidFill>
                <a:schemeClr val="accent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Blut</a:t>
            </a:r>
            <a:r>
              <a:rPr sz="24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Shape 32">
            <a:extLst>
              <a:ext uri="{FF2B5EF4-FFF2-40B4-BE49-F238E27FC236}">
                <a16:creationId xmlns:a16="http://schemas.microsoft.com/office/drawing/2014/main" id="{AF4E1151-84A4-976D-9424-D7C479D4821A}"/>
              </a:ext>
            </a:extLst>
          </p:cNvPr>
          <p:cNvSpPr/>
          <p:nvPr/>
        </p:nvSpPr>
        <p:spPr>
          <a:xfrm>
            <a:off x="902874" y="2870399"/>
            <a:ext cx="2746376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4586C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rgbClr val="FF0000"/>
                </a:solidFill>
              </a:rPr>
              <a:t>Sauerstoffhaltiges</a:t>
            </a:r>
            <a:r>
              <a:rPr sz="2400" b="0" dirty="0">
                <a:solidFill>
                  <a:srgbClr val="FF0000"/>
                </a:solidFill>
              </a:rPr>
              <a:t>         </a:t>
            </a:r>
            <a:r>
              <a:rPr sz="2400" b="0" dirty="0" err="1">
                <a:solidFill>
                  <a:srgbClr val="FF0000"/>
                </a:solidFill>
              </a:rPr>
              <a:t>Blut</a:t>
            </a:r>
            <a:r>
              <a:rPr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Pfeil: nach rechts gekrümmt 3">
            <a:extLst>
              <a:ext uri="{FF2B5EF4-FFF2-40B4-BE49-F238E27FC236}">
                <a16:creationId xmlns:a16="http://schemas.microsoft.com/office/drawing/2014/main" id="{9E3D96D9-76F0-82CE-3861-E6AEE7180BD4}"/>
              </a:ext>
            </a:extLst>
          </p:cNvPr>
          <p:cNvSpPr/>
          <p:nvPr/>
        </p:nvSpPr>
        <p:spPr>
          <a:xfrm flipH="1">
            <a:off x="7344476" y="2717581"/>
            <a:ext cx="1367959" cy="3765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Pfeil: nach rechts gekrümmt 18">
            <a:extLst>
              <a:ext uri="{FF2B5EF4-FFF2-40B4-BE49-F238E27FC236}">
                <a16:creationId xmlns:a16="http://schemas.microsoft.com/office/drawing/2014/main" id="{AE12E669-E152-257B-5BC5-375031C6CA65}"/>
              </a:ext>
            </a:extLst>
          </p:cNvPr>
          <p:cNvSpPr/>
          <p:nvPr/>
        </p:nvSpPr>
        <p:spPr>
          <a:xfrm rot="10800000" flipH="1">
            <a:off x="3376942" y="2717581"/>
            <a:ext cx="1226731" cy="3736624"/>
          </a:xfrm>
          <a:prstGeom prst="curvedRightArrow">
            <a:avLst/>
          </a:prstGeom>
          <a:solidFill>
            <a:srgbClr val="E43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6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884144" y="2421622"/>
            <a:ext cx="755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de-DE" sz="2000" dirty="0"/>
              <a:t>         </a:t>
            </a:r>
            <a:r>
              <a:rPr lang="de-DE" sz="2400" dirty="0"/>
              <a:t>… </a:t>
            </a:r>
            <a:r>
              <a:rPr lang="de-DE" sz="1100" dirty="0"/>
              <a:t> </a:t>
            </a:r>
            <a:r>
              <a:rPr lang="de-DE" sz="2400" dirty="0"/>
              <a:t>warum ein Herz-Kreislaufstillstand für einen</a:t>
            </a:r>
          </a:p>
          <a:p>
            <a:pPr lvl="0" eaLnBrk="1" hangingPunct="1"/>
            <a:r>
              <a:rPr lang="de-DE" sz="2400" dirty="0"/>
              <a:t>            Menschen so gefährlich ist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dirty="0"/>
              <a:t>         … wie Du einen Herz-Kreislaufstillstand erkennst</a:t>
            </a:r>
          </a:p>
          <a:p>
            <a:pPr lvl="0" eaLnBrk="1" hangingPunct="1"/>
            <a:endParaRPr lang="de-DE" sz="2400" dirty="0">
              <a:cs typeface="Arial" charset="0"/>
            </a:endParaRPr>
          </a:p>
          <a:p>
            <a:pPr lvl="0" eaLnBrk="1" hangingPunct="1"/>
            <a:r>
              <a:rPr lang="de-DE" sz="2400" dirty="0">
                <a:cs typeface="Arial" charset="0"/>
              </a:rPr>
              <a:t>         … wie Du einem Menschen mit Herz-Kreislaufstillstand </a:t>
            </a:r>
            <a:br>
              <a:rPr lang="de-DE" sz="2400" dirty="0">
                <a:cs typeface="Arial" charset="0"/>
              </a:rPr>
            </a:br>
            <a:r>
              <a:rPr lang="de-DE" sz="2400" dirty="0">
                <a:cs typeface="Arial" charset="0"/>
              </a:rPr>
              <a:t>             helfen kannst und ein Leben rettest</a:t>
            </a:r>
            <a:endParaRPr lang="de-DE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DFEE09-4EED-9588-B3A8-7CBE5492AF0F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Nach diesem Training weißt Du, 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06B953-A669-9F95-4EE1-DE0894A2F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1691" y="1910680"/>
            <a:ext cx="280696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AFB30A-1680-E593-696C-D8EA58B40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97" y="2582411"/>
            <a:ext cx="388861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0B2E57-0A7E-E82A-02CB-1289FFDC25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4" y="3660844"/>
            <a:ext cx="388861" cy="3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AB2C4D-E775-FECA-2BC6-D43573F6A7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1" y="4408733"/>
            <a:ext cx="388861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E0E36F-AEBC-794E-728F-D9053A5B9077}"/>
              </a:ext>
            </a:extLst>
          </p:cNvPr>
          <p:cNvSpPr txBox="1"/>
          <p:nvPr/>
        </p:nvSpPr>
        <p:spPr>
          <a:xfrm>
            <a:off x="9773775" y="596543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</a:t>
            </a:r>
            <a:r>
              <a:rPr lang="de-DE" sz="800" i="1" dirty="0" err="1"/>
              <a:t>www.grc-org.de</a:t>
            </a:r>
            <a:endParaRPr lang="de-DE" sz="800" i="1" dirty="0"/>
          </a:p>
        </p:txBody>
      </p:sp>
    </p:spTree>
    <p:extLst>
      <p:ext uri="{BB962C8B-B14F-4D97-AF65-F5344CB8AC3E}">
        <p14:creationId xmlns:p14="http://schemas.microsoft.com/office/powerpoint/2010/main" val="391835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231B906-B36E-7F4D-7B91-5FE4FDB8A657}"/>
              </a:ext>
            </a:extLst>
          </p:cNvPr>
          <p:cNvSpPr txBox="1"/>
          <p:nvPr/>
        </p:nvSpPr>
        <p:spPr>
          <a:xfrm>
            <a:off x="803059" y="1642161"/>
            <a:ext cx="86972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Wie schnell ist </a:t>
            </a:r>
            <a:r>
              <a:rPr lang="de-DE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 bis 120 pro Minute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Diese Lieder helfen dabei:</a:t>
            </a:r>
          </a:p>
          <a:p>
            <a:pPr marL="442913" lvl="0" indent="-442913" eaLnBrk="1" hangingPunct="1"/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/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Stayin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Alive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Bee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Gees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Highway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Hell, ACDC</a:t>
            </a:r>
          </a:p>
          <a:p>
            <a:pPr marL="442913" lvl="0" indent="-442913" eaLnBrk="1" hangingPunct="1"/>
            <a:r>
              <a:rPr lang="de-DE" sz="2400" i="0" u="none" strike="noStrike" dirty="0" err="1">
                <a:effectLst/>
              </a:rPr>
              <a:t>Quit</a:t>
            </a:r>
            <a:r>
              <a:rPr lang="de-DE" sz="2400" i="0" u="none" strike="noStrike" dirty="0">
                <a:effectLst/>
              </a:rPr>
              <a:t> </a:t>
            </a:r>
            <a:r>
              <a:rPr lang="de-DE" sz="2400" i="0" u="none" strike="noStrike" dirty="0" err="1">
                <a:effectLst/>
              </a:rPr>
              <a:t>Playing</a:t>
            </a:r>
            <a:r>
              <a:rPr lang="de-DE" sz="2400" i="0" u="none" strike="noStrike" dirty="0">
                <a:effectLst/>
              </a:rPr>
              <a:t> Games (</a:t>
            </a:r>
            <a:r>
              <a:rPr lang="de-DE" sz="2400" i="0" u="none" strike="noStrike" dirty="0" err="1">
                <a:effectLst/>
              </a:rPr>
              <a:t>With</a:t>
            </a:r>
            <a:r>
              <a:rPr lang="de-DE" sz="2400" i="0" u="none" strike="noStrike" dirty="0">
                <a:effectLst/>
              </a:rPr>
              <a:t> </a:t>
            </a:r>
            <a:r>
              <a:rPr lang="de-DE" sz="2400" i="0" u="none" strike="noStrike" dirty="0" err="1">
                <a:effectLst/>
              </a:rPr>
              <a:t>My</a:t>
            </a:r>
            <a:r>
              <a:rPr lang="de-DE" sz="2400" i="0" u="none" strike="noStrike" dirty="0">
                <a:effectLst/>
              </a:rPr>
              <a:t> Heart), Backstreet Boys</a:t>
            </a:r>
            <a:endParaRPr lang="de-DE" sz="2400" i="0" u="none" strike="noStrike" dirty="0">
              <a:effectLst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i="0" u="none" strike="noStrike" dirty="0" err="1">
                <a:effectLst/>
              </a:rPr>
              <a:t>Get</a:t>
            </a:r>
            <a:r>
              <a:rPr lang="de-DE" sz="2400" i="0" u="none" strike="noStrike" dirty="0">
                <a:effectLst/>
              </a:rPr>
              <a:t> Lucky, Daft Punk &amp; </a:t>
            </a:r>
            <a:r>
              <a:rPr lang="de-DE" sz="2400" i="0" u="none" strike="noStrike" dirty="0" err="1">
                <a:effectLst/>
              </a:rPr>
              <a:t>Pharell</a:t>
            </a:r>
            <a:endParaRPr lang="de-DE" sz="2400" i="0" u="none" strike="noStrike" dirty="0">
              <a:effectLst/>
            </a:endParaRPr>
          </a:p>
          <a:p>
            <a:pPr marL="442913" lvl="0" indent="-442913" eaLnBrk="1" hangingPunct="1"/>
            <a:r>
              <a:rPr lang="de-DE" sz="2400" dirty="0">
                <a:cs typeface="Calibri" panose="020F0502020204030204" pitchFamily="34" charset="0"/>
              </a:rPr>
              <a:t>Atemlos, Helene Fischer</a:t>
            </a:r>
          </a:p>
          <a:p>
            <a:pPr marL="442913" lvl="0" indent="-442913" eaLnBrk="1" hangingPunct="1"/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Es ist hilfreich, für den Notfall ein passendes Lied </a:t>
            </a: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im Kopf zu haben. </a:t>
            </a:r>
            <a:endParaRPr lang="de-DE" sz="2400" dirty="0"/>
          </a:p>
        </p:txBody>
      </p:sp>
      <p:pic>
        <p:nvPicPr>
          <p:cNvPr id="13" name="Grafik 1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5A9DEDDB-54F9-1FF3-F097-0312F8F4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6" y="2169584"/>
            <a:ext cx="3285562" cy="288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8F7D85-DEFF-12D1-E4C3-3FA2153784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BA1461B-CE21-D8BE-6DBB-2169E037A8B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 schnell muss man DRÜCKEN ?</a:t>
            </a:r>
          </a:p>
        </p:txBody>
      </p:sp>
    </p:spTree>
    <p:extLst>
      <p:ext uri="{BB962C8B-B14F-4D97-AF65-F5344CB8AC3E}">
        <p14:creationId xmlns:p14="http://schemas.microsoft.com/office/powerpoint/2010/main" val="372106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343918" y="1462042"/>
            <a:ext cx="84682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Kann ich dem Menschen eine Rippe brechen?</a:t>
            </a:r>
          </a:p>
          <a:p>
            <a:pPr marL="442913" lvl="0" indent="-442913" eaLnBrk="1" hangingPunct="1"/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Ja, kann man. Aber 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</a:rPr>
              <a:t>keine Sorge. </a:t>
            </a:r>
            <a:r>
              <a:rPr lang="de-DE" sz="2400" dirty="0">
                <a:effectLst/>
                <a:ea typeface="Calibri" panose="020F0502020204030204" pitchFamily="34" charset="0"/>
              </a:rPr>
              <a:t>Ein Rippen- </a:t>
            </a:r>
            <a:r>
              <a:rPr lang="de-DE" sz="2400" dirty="0">
                <a:ea typeface="Calibri" panose="020F0502020204030204" pitchFamily="34" charset="0"/>
              </a:rPr>
              <a:t>o</a:t>
            </a:r>
            <a:r>
              <a:rPr lang="de-DE" sz="2400" dirty="0">
                <a:effectLst/>
                <a:ea typeface="Calibri" panose="020F0502020204030204" pitchFamily="34" charset="0"/>
              </a:rPr>
              <a:t>der</a:t>
            </a:r>
            <a:r>
              <a:rPr lang="de-DE" sz="2400" dirty="0">
                <a:ea typeface="Calibri" panose="020F0502020204030204" pitchFamily="34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</a:rPr>
              <a:t>Knochenbruch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verheilt nach kurzer Zeit wieder. Das Herz </a:t>
            </a:r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würde aber ohne </a:t>
            </a:r>
          </a:p>
          <a:p>
            <a:pPr marL="442913" lvl="0" indent="-442913" eaLnBrk="1" hangingPunct="1"/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Reanimation wahrscheinlich nie wieder schlagen. </a:t>
            </a:r>
            <a:b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de-DE" sz="2400" dirty="0"/>
          </a:p>
          <a:p>
            <a:pPr marL="442913" lvl="0" indent="-442913" eaLnBrk="1" hangingPunct="1"/>
            <a:r>
              <a:rPr lang="de-DE" sz="2400" dirty="0"/>
              <a:t>Kann ich etwas Falsch machen?</a:t>
            </a:r>
          </a:p>
          <a:p>
            <a:pPr marL="442913" lvl="0" indent="-442913" eaLnBrk="1" hangingPunct="1"/>
            <a:r>
              <a:rPr lang="de-DE" sz="2400" dirty="0"/>
              <a:t>Das Einzige, was man falsch machen kann, ist nichts zu tun.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Muss ich eine Mund-zu-Mund-Beatmung durchführen?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Kann man, wenn man weiß wie es geht oder man sich dazu in der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Lage fühlt. Noch wichtiger ist der Leitsatz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"PRÜFEN - RUFEN - DRÜCKEN“.</a:t>
            </a:r>
            <a:endParaRPr lang="de-DE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7A7CB3D-D26B-BE66-DABA-87082DFC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" y="4525233"/>
            <a:ext cx="576000" cy="288000"/>
          </a:xfrm>
          <a:prstGeom prst="rect">
            <a:avLst/>
          </a:prstGeom>
        </p:spPr>
      </p:pic>
      <p:pic>
        <p:nvPicPr>
          <p:cNvPr id="14" name="Grafik 1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DA360121-4C70-5B95-9DD1-DF6C8081C6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5" y="1573233"/>
            <a:ext cx="351563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9C721D-E4D1-9B32-EB8A-E5517E4CF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11" y="1933233"/>
            <a:ext cx="1705500" cy="288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16DDA0-37FD-0B10-79C0-B846F767B4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8" y="3429000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0389D1-9E14-A54A-780E-8FDA0DB6FF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C67654C-E9D8-0A8F-05D5-91BA2491578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Häufige Fragen, die uns gestellt werden …</a:t>
            </a:r>
          </a:p>
        </p:txBody>
      </p:sp>
    </p:spTree>
    <p:extLst>
      <p:ext uri="{BB962C8B-B14F-4D97-AF65-F5344CB8AC3E}">
        <p14:creationId xmlns:p14="http://schemas.microsoft.com/office/powerpoint/2010/main" val="279786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838200" y="2014072"/>
            <a:ext cx="666269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Probiert es selbst mal aus!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Du kannst nichts falsch machen, außer,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n</a:t>
            </a:r>
            <a:r>
              <a:rPr lang="de-DE" sz="2400" dirty="0">
                <a:effectLst/>
                <a:ea typeface="Calibri" panose="020F0502020204030204" pitchFamily="34" charset="0"/>
              </a:rPr>
              <a:t>ichts zu tun.</a:t>
            </a:r>
            <a:endParaRPr lang="de-DE" sz="2400" dirty="0"/>
          </a:p>
          <a:p>
            <a:pPr marL="442913" lvl="0" indent="-442913" eaLnBrk="1" hangingPunct="1"/>
            <a:endParaRPr lang="de-DE" sz="2000" dirty="0"/>
          </a:p>
          <a:p>
            <a:pPr marL="442913" lvl="0" indent="-442913" eaLnBrk="1" hangingPunct="1"/>
            <a:endParaRPr lang="de-DE" sz="2000" dirty="0"/>
          </a:p>
        </p:txBody>
      </p:sp>
      <p:pic>
        <p:nvPicPr>
          <p:cNvPr id="11" name="Grafik 10">
            <a:hlinkClick r:id="rId2"/>
            <a:extLst>
              <a:ext uri="{FF2B5EF4-FFF2-40B4-BE49-F238E27FC236}">
                <a16:creationId xmlns:a16="http://schemas.microsoft.com/office/drawing/2014/main" id="{651ECAB6-344B-FB16-8869-072688AE4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919" y="2210585"/>
            <a:ext cx="5076125" cy="2156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BEA99A1-6BD3-20F5-5858-BE1897C35437}"/>
              </a:ext>
            </a:extLst>
          </p:cNvPr>
          <p:cNvSpPr txBox="1"/>
          <p:nvPr/>
        </p:nvSpPr>
        <p:spPr>
          <a:xfrm>
            <a:off x="6096000" y="4526500"/>
            <a:ext cx="53792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/>
            <a:r>
              <a:rPr lang="de-DE" sz="2400" i="1" dirty="0"/>
              <a:t>Klicke auf das Bild und das Video beginnt:</a:t>
            </a:r>
          </a:p>
          <a:p>
            <a:pPr marL="442913" indent="-442913"/>
            <a:r>
              <a:rPr lang="de-DE" sz="2400" i="1" dirty="0"/>
              <a:t>(Dieses Lied hat den richtigen Takt)</a:t>
            </a:r>
          </a:p>
          <a:p>
            <a:pPr marL="442913" indent="-442913"/>
            <a:r>
              <a:rPr lang="de-DE" sz="1600" i="1" dirty="0">
                <a:solidFill>
                  <a:schemeClr val="accent6"/>
                </a:solidFill>
              </a:rPr>
              <a:t>(</a:t>
            </a:r>
            <a:r>
              <a:rPr lang="de-DE" sz="1600" i="1" dirty="0"/>
              <a:t>https://www.youtube.com/watch?v=-7T7lklErWc)</a:t>
            </a:r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FB2357-F118-0146-CF00-BE377815D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5109"/>
            <a:ext cx="2880000" cy="25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662F5F-F580-EE1A-BE5C-C3D0C5651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88F9ABE-65E6-08F7-1AA3-F93274A0D75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Nun seid Ihr dran …</a:t>
            </a:r>
          </a:p>
        </p:txBody>
      </p:sp>
    </p:spTree>
    <p:extLst>
      <p:ext uri="{BB962C8B-B14F-4D97-AF65-F5344CB8AC3E}">
        <p14:creationId xmlns:p14="http://schemas.microsoft.com/office/powerpoint/2010/main" val="351729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803059" y="1545567"/>
            <a:ext cx="1040365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Wir möchten noch viel mehr Menschen in der Laienreanimation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ausbilden, damit mehr Personen einen Herz-Kreislaufstillstand überleben. 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/>
              <a:t>Zeige Deinen Eltern und Geschwistern, Omas und Opas, Tanten und Onkel,  </a:t>
            </a:r>
          </a:p>
          <a:p>
            <a:pPr marL="442913" lvl="0" indent="-442913" eaLnBrk="1" hangingPunct="1"/>
            <a:r>
              <a:rPr lang="de-DE" sz="2400" dirty="0"/>
              <a:t>Freundinnen und Freunden wie es geht.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/>
              <a:t>Damit hilfst Du	    			     pro Jahr in Deutschland </a:t>
            </a:r>
          </a:p>
          <a:p>
            <a:pPr marL="442913" lvl="0" indent="-442913" eaLnBrk="1" hangingPunct="1"/>
            <a:r>
              <a:rPr lang="de-DE" sz="2400" dirty="0"/>
              <a:t>							            zusätzlich zu retten.</a:t>
            </a:r>
          </a:p>
          <a:p>
            <a:pPr marL="442913" lvl="0" indent="-442913" eaLnBrk="1" hangingPunct="1"/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174503-A13A-CD70-C80A-45BB1E78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4" y="3565802"/>
            <a:ext cx="3770182" cy="324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E31183-1ED1-DA86-7E5A-1076CB93A55D}"/>
              </a:ext>
            </a:extLst>
          </p:cNvPr>
          <p:cNvSpPr txBox="1"/>
          <p:nvPr/>
        </p:nvSpPr>
        <p:spPr>
          <a:xfrm>
            <a:off x="-185940" y="3008568"/>
            <a:ext cx="9787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2400" b="1" dirty="0"/>
              <a:t>10.000 Menschen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C36E96-FBE3-8E57-052F-38580894A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7BBB6B7-4D22-15A2-344B-9E59D2B905D0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nun Eure Hausaufgabe …</a:t>
            </a:r>
          </a:p>
        </p:txBody>
      </p:sp>
    </p:spTree>
    <p:extLst>
      <p:ext uri="{BB962C8B-B14F-4D97-AF65-F5344CB8AC3E}">
        <p14:creationId xmlns:p14="http://schemas.microsoft.com/office/powerpoint/2010/main" val="114480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516776"/>
            <a:ext cx="9787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Optionale Folien </a:t>
            </a:r>
          </a:p>
        </p:txBody>
      </p:sp>
    </p:spTree>
    <p:extLst>
      <p:ext uri="{BB962C8B-B14F-4D97-AF65-F5344CB8AC3E}">
        <p14:creationId xmlns:p14="http://schemas.microsoft.com/office/powerpoint/2010/main" val="127841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nhaltsplatzhalter 8">
            <a:hlinkClick r:id="rId3"/>
            <a:extLst>
              <a:ext uri="{FF2B5EF4-FFF2-40B4-BE49-F238E27FC236}">
                <a16:creationId xmlns:a16="http://schemas.microsoft.com/office/drawing/2014/main" id="{1DE5AA67-DE0E-033E-EBCF-A5B5C6844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634" y="1829537"/>
            <a:ext cx="338502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803058" y="1711821"/>
            <a:ext cx="62865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i="0" dirty="0">
                <a:effectLst/>
              </a:rPr>
              <a:t>Kea, 16 Jahre, sah in der Pause auf dem </a:t>
            </a:r>
          </a:p>
          <a:p>
            <a:r>
              <a:rPr lang="de-DE" sz="2400" i="0" dirty="0">
                <a:effectLst/>
              </a:rPr>
              <a:t>Schulhof einen 13-jährigen Mitschüler plötzlich</a:t>
            </a:r>
            <a:r>
              <a:rPr lang="de-DE" sz="2400" i="0" dirty="0">
                <a:solidFill>
                  <a:schemeClr val="accent6"/>
                </a:solidFill>
                <a:effectLst/>
              </a:rPr>
              <a:t> </a:t>
            </a:r>
            <a:r>
              <a:rPr lang="de-DE" sz="2400" i="0" dirty="0">
                <a:effectLst/>
              </a:rPr>
              <a:t>zusammenbrechen und reagierte sofort. Sie reanimierte ihn und rettete ihm so das Leben – ein glücklicher Ausgang, der ohne die sofortige Reaktion der 16-jährigen anders hätte enden können. </a:t>
            </a:r>
            <a:br>
              <a:rPr lang="de-DE" sz="2400" i="0" dirty="0">
                <a:effectLst/>
              </a:rPr>
            </a:br>
            <a:br>
              <a:rPr lang="de-DE" sz="2400" i="0" dirty="0">
                <a:effectLst/>
              </a:rPr>
            </a:br>
            <a:r>
              <a:rPr lang="de-DE" sz="2400" i="0" dirty="0">
                <a:effectLst/>
              </a:rPr>
              <a:t>Schaut Euch hier die ganze Geschichte an.</a:t>
            </a:r>
          </a:p>
          <a:p>
            <a:r>
              <a:rPr lang="de-DE" sz="2400" i="1" dirty="0"/>
              <a:t>Klicke auf das Bild und das Video beginnt</a:t>
            </a:r>
            <a:r>
              <a:rPr lang="de-DE" sz="2400" dirty="0"/>
              <a:t>: </a:t>
            </a:r>
            <a:r>
              <a:rPr lang="de-DE" sz="1400" i="1" dirty="0"/>
              <a:t>(https://www.youtube.com/watch?v=mIwGTjBsw10&amp;feature=youtu.be)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D5D07-DF1A-48EA-AF41-2656914AE1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70458D9-2445-B281-444A-ED8CE746A95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Erfolgsgeschichten</a:t>
            </a:r>
          </a:p>
        </p:txBody>
      </p:sp>
    </p:spTree>
    <p:extLst>
      <p:ext uri="{BB962C8B-B14F-4D97-AF65-F5344CB8AC3E}">
        <p14:creationId xmlns:p14="http://schemas.microsoft.com/office/powerpoint/2010/main" val="263901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hlinkClick r:id="rId3"/>
            <a:extLst>
              <a:ext uri="{FF2B5EF4-FFF2-40B4-BE49-F238E27FC236}">
                <a16:creationId xmlns:a16="http://schemas.microsoft.com/office/drawing/2014/main" id="{AE5D40E8-B6E2-D9B3-0BFB-23639D139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49" y="2502637"/>
            <a:ext cx="6539089" cy="36782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2C2A47-0B81-9A94-68DE-6339C65ABE54}"/>
              </a:ext>
            </a:extLst>
          </p:cNvPr>
          <p:cNvSpPr txBox="1"/>
          <p:nvPr/>
        </p:nvSpPr>
        <p:spPr>
          <a:xfrm>
            <a:off x="786651" y="1720586"/>
            <a:ext cx="937955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Geschichten erfolgreicher Laienreanimationen gibt es immer mehr. </a:t>
            </a:r>
            <a:br>
              <a:rPr lang="de-DE" sz="2400" dirty="0"/>
            </a:br>
            <a:r>
              <a:rPr lang="de-DE" sz="2400" dirty="0"/>
              <a:t>Schaut gerne mal rein! </a:t>
            </a:r>
          </a:p>
          <a:p>
            <a:endParaRPr lang="de-DE" sz="2400" dirty="0"/>
          </a:p>
          <a:p>
            <a:r>
              <a:rPr lang="de-DE" sz="2400" i="1" dirty="0"/>
              <a:t>Klicke auf das Bild und gelange</a:t>
            </a:r>
            <a:br>
              <a:rPr lang="de-DE" sz="2400" i="1" dirty="0"/>
            </a:br>
            <a:r>
              <a:rPr lang="de-DE" sz="2400" i="1" dirty="0"/>
              <a:t>auf die Website:</a:t>
            </a:r>
            <a:endParaRPr lang="de-DE" sz="2400" dirty="0"/>
          </a:p>
          <a:p>
            <a:r>
              <a:rPr lang="de-DE" sz="1400" i="1" dirty="0"/>
              <a:t>(https://www.grc-org.de/materialien/erfolgsgeschichten)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891DB615-8F39-92DA-57F2-C21810A3C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3AEF8E3-21C5-6D92-EDFC-5D844511BFE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Erfolgsgeschichten</a:t>
            </a:r>
          </a:p>
        </p:txBody>
      </p:sp>
    </p:spTree>
    <p:extLst>
      <p:ext uri="{BB962C8B-B14F-4D97-AF65-F5344CB8AC3E}">
        <p14:creationId xmlns:p14="http://schemas.microsoft.com/office/powerpoint/2010/main" val="1571370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FF1858D-4AC4-0ED6-81F2-B2629A26C827}"/>
              </a:ext>
            </a:extLst>
          </p:cNvPr>
          <p:cNvGrpSpPr/>
          <p:nvPr/>
        </p:nvGrpSpPr>
        <p:grpSpPr>
          <a:xfrm>
            <a:off x="838200" y="1714504"/>
            <a:ext cx="3952758" cy="1092240"/>
            <a:chOff x="838200" y="1714504"/>
            <a:chExt cx="3952758" cy="109224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C6F42E02-7233-440F-73C0-1212B6D0FA5B}"/>
                </a:ext>
              </a:extLst>
            </p:cNvPr>
            <p:cNvSpPr/>
            <p:nvPr/>
          </p:nvSpPr>
          <p:spPr>
            <a:xfrm>
              <a:off x="838200" y="1714504"/>
              <a:ext cx="3952758" cy="1092240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hteck: abgerundete Ecken 4">
              <a:extLst>
                <a:ext uri="{FF2B5EF4-FFF2-40B4-BE49-F238E27FC236}">
                  <a16:creationId xmlns:a16="http://schemas.microsoft.com/office/drawing/2014/main" id="{3F0C2266-F334-44D4-E0FC-174770FBC193}"/>
                </a:ext>
              </a:extLst>
            </p:cNvPr>
            <p:cNvSpPr txBox="1"/>
            <p:nvPr/>
          </p:nvSpPr>
          <p:spPr>
            <a:xfrm>
              <a:off x="921075" y="1767823"/>
              <a:ext cx="3316628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Laien-Reanimation: </a:t>
              </a:r>
              <a:b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</a:b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Pflichtfach in Schulen 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C44CD05-BFC3-8F66-10A6-33489ABADB7B}"/>
              </a:ext>
            </a:extLst>
          </p:cNvPr>
          <p:cNvGrpSpPr/>
          <p:nvPr/>
        </p:nvGrpSpPr>
        <p:grpSpPr>
          <a:xfrm>
            <a:off x="1074293" y="3055202"/>
            <a:ext cx="4305229" cy="1092240"/>
            <a:chOff x="1074293" y="3055202"/>
            <a:chExt cx="4305229" cy="1092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5BE9835A-9A17-1DF9-3FB1-805B437F0233}"/>
                </a:ext>
              </a:extLst>
            </p:cNvPr>
            <p:cNvSpPr/>
            <p:nvPr/>
          </p:nvSpPr>
          <p:spPr>
            <a:xfrm>
              <a:off x="1074293" y="3055202"/>
              <a:ext cx="4305229" cy="1092240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Rechteck: abgerundete Ecken 6">
              <a:extLst>
                <a:ext uri="{FF2B5EF4-FFF2-40B4-BE49-F238E27FC236}">
                  <a16:creationId xmlns:a16="http://schemas.microsoft.com/office/drawing/2014/main" id="{079FFEEC-BD11-3212-59DB-B780B990115B}"/>
                </a:ext>
              </a:extLst>
            </p:cNvPr>
            <p:cNvSpPr txBox="1"/>
            <p:nvPr/>
          </p:nvSpPr>
          <p:spPr>
            <a:xfrm>
              <a:off x="1148682" y="3108521"/>
              <a:ext cx="3487396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2 Schulstunden pro Jahr           </a:t>
              </a:r>
              <a:br>
                <a:rPr lang="de-DE" sz="24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ab dem 12. Lebensjahr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88DD419-6CA5-1855-294D-59CC71DDA285}"/>
              </a:ext>
            </a:extLst>
          </p:cNvPr>
          <p:cNvGrpSpPr/>
          <p:nvPr/>
        </p:nvGrpSpPr>
        <p:grpSpPr>
          <a:xfrm>
            <a:off x="1237834" y="4395899"/>
            <a:ext cx="4949210" cy="1221129"/>
            <a:chOff x="1237834" y="4395899"/>
            <a:chExt cx="4949210" cy="1221129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154324AF-D7EA-0F40-3925-649AFD05B07B}"/>
                </a:ext>
              </a:extLst>
            </p:cNvPr>
            <p:cNvSpPr/>
            <p:nvPr/>
          </p:nvSpPr>
          <p:spPr>
            <a:xfrm>
              <a:off x="1237834" y="4395899"/>
              <a:ext cx="4949210" cy="1221129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hteck: abgerundete Ecken 6">
              <a:extLst>
                <a:ext uri="{FF2B5EF4-FFF2-40B4-BE49-F238E27FC236}">
                  <a16:creationId xmlns:a16="http://schemas.microsoft.com/office/drawing/2014/main" id="{BFBAD243-B1A6-485E-3D73-A347D6ECE007}"/>
                </a:ext>
              </a:extLst>
            </p:cNvPr>
            <p:cNvSpPr txBox="1"/>
            <p:nvPr/>
          </p:nvSpPr>
          <p:spPr>
            <a:xfrm>
              <a:off x="1256210" y="4513662"/>
              <a:ext cx="4839789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r>
                <a:rPr lang="de-DE" altLang="de-DE" sz="2400" b="1" dirty="0">
                  <a:solidFill>
                    <a:schemeClr val="bg1"/>
                  </a:solidFill>
                </a:rPr>
                <a:t>… das steht auch so </a:t>
              </a:r>
            </a:p>
            <a:p>
              <a:r>
                <a:rPr lang="de-DE" altLang="de-DE" sz="2400" b="1" dirty="0">
                  <a:solidFill>
                    <a:schemeClr val="bg1"/>
                  </a:solidFill>
                </a:rPr>
                <a:t>in den ERC Reanimationsleitlinien und die WHO empfiehlt dies auch</a:t>
              </a:r>
            </a:p>
          </p:txBody>
        </p:sp>
      </p:grpSp>
      <p:sp>
        <p:nvSpPr>
          <p:cNvPr id="17" name="Freihandform 18">
            <a:extLst>
              <a:ext uri="{FF2B5EF4-FFF2-40B4-BE49-F238E27FC236}">
                <a16:creationId xmlns:a16="http://schemas.microsoft.com/office/drawing/2014/main" id="{9276B2C1-20F6-E9A9-1D54-7A6444E6F945}"/>
              </a:ext>
            </a:extLst>
          </p:cNvPr>
          <p:cNvSpPr/>
          <p:nvPr/>
        </p:nvSpPr>
        <p:spPr>
          <a:xfrm>
            <a:off x="4556755" y="4088067"/>
            <a:ext cx="617537" cy="562021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CB8006C-EC26-E8B0-90F6-33A006C54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8" r="6832"/>
          <a:stretch/>
        </p:blipFill>
        <p:spPr>
          <a:xfrm>
            <a:off x="6321713" y="1731688"/>
            <a:ext cx="4949211" cy="388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2873CF7-3D9C-1247-8014-756821817CCA}"/>
              </a:ext>
            </a:extLst>
          </p:cNvPr>
          <p:cNvSpPr txBox="1"/>
          <p:nvPr/>
        </p:nvSpPr>
        <p:spPr>
          <a:xfrm>
            <a:off x="9761181" y="5828497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Mike Auerbach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66D8CA-797F-B257-C8F4-FD6889051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87ABCDC-38B5-5874-729A-6184EBECFB12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Die Ausbildung in Wiederbelebung muss früh starten</a:t>
            </a:r>
          </a:p>
        </p:txBody>
      </p:sp>
      <p:sp>
        <p:nvSpPr>
          <p:cNvPr id="23" name="Freihandform 18">
            <a:extLst>
              <a:ext uri="{FF2B5EF4-FFF2-40B4-BE49-F238E27FC236}">
                <a16:creationId xmlns:a16="http://schemas.microsoft.com/office/drawing/2014/main" id="{D2FF4648-B478-A532-2E27-D3830734E109}"/>
              </a:ext>
            </a:extLst>
          </p:cNvPr>
          <p:cNvSpPr/>
          <p:nvPr/>
        </p:nvSpPr>
        <p:spPr>
          <a:xfrm>
            <a:off x="4141280" y="2742513"/>
            <a:ext cx="617537" cy="562021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1870790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0C3884F7-0659-1130-D737-1F32AEC9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18" y="2298968"/>
            <a:ext cx="427726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0" dirty="0">
                <a:latin typeface="+mn-lt"/>
              </a:rPr>
              <a:t>Schülerausbildung hilft, denn die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Laienreanimationsquote wächst:</a:t>
            </a:r>
          </a:p>
          <a:p>
            <a:pPr eaLnBrk="1" hangingPunct="1"/>
            <a:endParaRPr lang="de-DE" altLang="de-DE" sz="2400" b="0" dirty="0">
              <a:latin typeface="+mn-lt"/>
            </a:endParaRPr>
          </a:p>
          <a:p>
            <a:pPr eaLnBrk="1" hangingPunct="1"/>
            <a:r>
              <a:rPr lang="de-DE" altLang="de-DE" sz="2400" b="0" dirty="0">
                <a:latin typeface="+mn-lt"/>
              </a:rPr>
              <a:t>2010 = 14 %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2016 = 37 %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2021 = 51 %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2024 = 55 %</a:t>
            </a:r>
          </a:p>
          <a:p>
            <a:pPr eaLnBrk="1" hangingPunct="1"/>
            <a:endParaRPr lang="de-DE" altLang="de-DE" sz="2400" b="0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Unser Ziel: 65 % bis 2025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E88E603-7E0D-E2C5-3F0B-A99E3516F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937978"/>
              </p:ext>
            </p:extLst>
          </p:nvPr>
        </p:nvGraphicFramePr>
        <p:xfrm>
          <a:off x="5468706" y="2415722"/>
          <a:ext cx="5939994" cy="30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20B892B-3A11-D813-781D-BECBC91A3E06}"/>
              </a:ext>
            </a:extLst>
          </p:cNvPr>
          <p:cNvSpPr txBox="1"/>
          <p:nvPr/>
        </p:nvSpPr>
        <p:spPr>
          <a:xfrm>
            <a:off x="5557652" y="5671412"/>
            <a:ext cx="5593278" cy="461665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de-DE" sz="2400" b="0" dirty="0">
                <a:solidFill>
                  <a:schemeClr val="bg1"/>
                </a:solidFill>
                <a:latin typeface="+mn-lt"/>
              </a:rPr>
              <a:t>Laienreanimationsquote in Deutschland</a:t>
            </a:r>
            <a:endParaRPr lang="de-DE" alt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B067E0-9033-0349-815A-60E5C4D11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946A76E-61F3-AB89-9899-01C9699C4D66}"/>
              </a:ext>
            </a:extLst>
          </p:cNvPr>
          <p:cNvSpPr txBox="1">
            <a:spLocks/>
          </p:cNvSpPr>
          <p:nvPr/>
        </p:nvSpPr>
        <p:spPr>
          <a:xfrm>
            <a:off x="767918" y="104631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Bringt das was ?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Die Entwicklung der Laienreanimation in Deutschland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CA5198-B780-BA12-0F58-467D3EF5EB70}"/>
              </a:ext>
            </a:extLst>
          </p:cNvPr>
          <p:cNvSpPr txBox="1"/>
          <p:nvPr/>
        </p:nvSpPr>
        <p:spPr>
          <a:xfrm>
            <a:off x="9477931" y="6270095"/>
            <a:ext cx="18055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www.reanimationsregister.de</a:t>
            </a:r>
            <a:endParaRPr lang="de-DE" sz="800" i="1" dirty="0"/>
          </a:p>
        </p:txBody>
      </p:sp>
    </p:spTree>
    <p:extLst>
      <p:ext uri="{BB962C8B-B14F-4D97-AF65-F5344CB8AC3E}">
        <p14:creationId xmlns:p14="http://schemas.microsoft.com/office/powerpoint/2010/main" val="30532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E19132D-D9AB-0D8A-769F-3F9C2FB2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283" y="2626613"/>
            <a:ext cx="8108753" cy="39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A757BDA-4BF0-A9EC-1571-B02BCA34B804}"/>
              </a:ext>
            </a:extLst>
          </p:cNvPr>
          <p:cNvSpPr txBox="1"/>
          <p:nvPr/>
        </p:nvSpPr>
        <p:spPr>
          <a:xfrm>
            <a:off x="838200" y="2012859"/>
            <a:ext cx="6662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/>
              <a:t>PRÜFEN – RUFEN – DRÜCKEN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29E3-D557-DE0A-7572-19A5DFA3DC27}"/>
              </a:ext>
            </a:extLst>
          </p:cNvPr>
          <p:cNvSpPr txBox="1"/>
          <p:nvPr/>
        </p:nvSpPr>
        <p:spPr>
          <a:xfrm>
            <a:off x="5183660" y="2024595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cs typeface="Arial" charset="0"/>
              </a:rPr>
              <a:t>Das ist die Leitformel der Reanimation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0FA4E4-BD7E-B065-ECB4-D88778FE3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3CC801-DDE6-A017-3D59-16ED3F6D0A1E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musst Du tun, wenn ein Mensch einen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Herz-Kreislaufstillstand erleidet ? </a:t>
            </a:r>
          </a:p>
        </p:txBody>
      </p:sp>
    </p:spTree>
    <p:extLst>
      <p:ext uri="{BB962C8B-B14F-4D97-AF65-F5344CB8AC3E}">
        <p14:creationId xmlns:p14="http://schemas.microsoft.com/office/powerpoint/2010/main" val="285323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1766403-FEA3-A79F-1837-7C9853F96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19253"/>
              </p:ext>
            </p:extLst>
          </p:nvPr>
        </p:nvGraphicFramePr>
        <p:xfrm>
          <a:off x="-1" y="1273210"/>
          <a:ext cx="11969799" cy="611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5577840" y="5133183"/>
            <a:ext cx="5740820" cy="1200329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i="0" dirty="0">
                <a:solidFill>
                  <a:schemeClr val="bg1"/>
                </a:solidFill>
                <a:effectLst/>
              </a:rPr>
              <a:t>Der plötzliche Herz-Kreislaufstillstand ist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  d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ie 3. häufigste Todesursache in den Industrieländern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DCE5EB-14ED-2372-9969-F5255237FB19}"/>
              </a:ext>
            </a:extLst>
          </p:cNvPr>
          <p:cNvSpPr/>
          <p:nvPr/>
        </p:nvSpPr>
        <p:spPr>
          <a:xfrm>
            <a:off x="352830" y="2611395"/>
            <a:ext cx="4940103" cy="571482"/>
          </a:xfrm>
          <a:prstGeom prst="ellipse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79C516-E513-2F05-EFFF-FA430995D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79A26A7-7E1B-828E-B6A4-0620CE3C6F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Woran sterben Menschen 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E9657D-2E7B-BA26-264A-3B3EAB508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4" y="5463347"/>
            <a:ext cx="361969" cy="5400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D994965-2AED-70DB-F422-33F7D8C5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457" y="6393723"/>
            <a:ext cx="4572015" cy="2146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611" tIns="45306" rIns="90611" bIns="45306">
            <a:spAutoFit/>
          </a:bodyPr>
          <a:lstStyle/>
          <a:p>
            <a:pPr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800" i="1" dirty="0">
                <a:latin typeface="+mn-lt"/>
              </a:rPr>
              <a:t>Nach: </a:t>
            </a:r>
            <a:r>
              <a:rPr lang="de-DE" sz="800" i="1" dirty="0" err="1">
                <a:latin typeface="+mn-lt"/>
              </a:rPr>
              <a:t>Cardiac</a:t>
            </a:r>
            <a:r>
              <a:rPr lang="de-DE" sz="800" i="1" dirty="0">
                <a:latin typeface="+mn-lt"/>
              </a:rPr>
              <a:t> Arrest: A Public Health </a:t>
            </a:r>
            <a:r>
              <a:rPr lang="de-DE" sz="800" i="1" dirty="0" err="1">
                <a:latin typeface="+mn-lt"/>
              </a:rPr>
              <a:t>Perspective</a:t>
            </a:r>
            <a:r>
              <a:rPr lang="de-DE" sz="800" i="1" dirty="0">
                <a:latin typeface="+mn-lt"/>
              </a:rPr>
              <a:t>; Dawn Taniguchi, Amy </a:t>
            </a:r>
            <a:r>
              <a:rPr lang="de-DE" sz="800" i="1" dirty="0" err="1">
                <a:latin typeface="+mn-lt"/>
              </a:rPr>
              <a:t>Baernstein</a:t>
            </a:r>
            <a:r>
              <a:rPr lang="de-DE" sz="800" i="1" dirty="0">
                <a:latin typeface="+mn-lt"/>
              </a:rPr>
              <a:t>, Graham </a:t>
            </a:r>
            <a:r>
              <a:rPr lang="de-DE" sz="800" i="1" dirty="0" err="1">
                <a:latin typeface="+mn-lt"/>
              </a:rPr>
              <a:t>Nichol</a:t>
            </a:r>
            <a:r>
              <a:rPr lang="de-DE" sz="800" i="1" dirty="0">
                <a:latin typeface="+mn-lt"/>
              </a:rPr>
              <a:t>; 2012</a:t>
            </a:r>
          </a:p>
        </p:txBody>
      </p:sp>
    </p:spTree>
    <p:extLst>
      <p:ext uri="{BB962C8B-B14F-4D97-AF65-F5344CB8AC3E}">
        <p14:creationId xmlns:p14="http://schemas.microsoft.com/office/powerpoint/2010/main" val="417257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516776"/>
            <a:ext cx="9787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Weitere Infos für</a:t>
            </a:r>
          </a:p>
          <a:p>
            <a:pPr algn="ctr"/>
            <a:r>
              <a:rPr lang="de-DE" sz="4800" b="1" dirty="0"/>
              <a:t>Lehrerinnen und Lehrer </a:t>
            </a:r>
          </a:p>
        </p:txBody>
      </p:sp>
    </p:spTree>
    <p:extLst>
      <p:ext uri="{BB962C8B-B14F-4D97-AF65-F5344CB8AC3E}">
        <p14:creationId xmlns:p14="http://schemas.microsoft.com/office/powerpoint/2010/main" val="212107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FCA6691-0F56-B09E-3F86-DFACF22FEC83}"/>
              </a:ext>
            </a:extLst>
          </p:cNvPr>
          <p:cNvSpPr txBox="1"/>
          <p:nvPr/>
        </p:nvSpPr>
        <p:spPr>
          <a:xfrm>
            <a:off x="1388793" y="1723137"/>
            <a:ext cx="72801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de-DE" sz="2400" b="1" dirty="0">
                <a:effectLst/>
              </a:rPr>
              <a:t>Beatmung</a:t>
            </a:r>
            <a:br>
              <a:rPr lang="de-DE" sz="2400" dirty="0"/>
            </a:br>
            <a:r>
              <a:rPr lang="de-DE" sz="2400" dirty="0">
                <a:effectLst/>
              </a:rPr>
              <a:t>Wenn man dazu in der Lage und bereit ist, wechselt man zwischen 30 mal Drücken und 2 mal Beatmen. </a:t>
            </a:r>
            <a:r>
              <a:rPr lang="de-DE" sz="2400" dirty="0"/>
              <a:t>Das Beatmen kann die Wahrscheinlichkeit, dass diese Person überlebt, weiter erhöhen. </a:t>
            </a:r>
            <a:r>
              <a:rPr lang="de-DE" sz="2400" dirty="0">
                <a:effectLst/>
              </a:rPr>
              <a:t>Wenn man nicht in der Lage ist zu beatmen, führt man die Herzdruckmassage kontinuierlich weiter fort, bis der Rettungsdienst eintrifft.</a:t>
            </a:r>
          </a:p>
          <a:p>
            <a:pPr marL="442913" lvl="0" indent="-442913" eaLnBrk="1" hangingPunct="1"/>
            <a:endParaRPr lang="de-DE" sz="2400" dirty="0">
              <a:cs typeface="Arial" charset="0"/>
            </a:endParaRPr>
          </a:p>
          <a:p>
            <a:pPr marL="442913" lvl="0" indent="-442913" eaLnBrk="1" hangingPunct="1"/>
            <a:r>
              <a:rPr lang="de-DE" sz="2400" dirty="0">
                <a:solidFill>
                  <a:srgbClr val="FF0000"/>
                </a:solidFill>
                <a:effectLst/>
              </a:rPr>
              <a:t>Fazit: PRÜFEN-RUFEN-DRÜCKEN ist die Pflicht</a:t>
            </a:r>
            <a:r>
              <a:rPr lang="de-DE" sz="2400" dirty="0">
                <a:effectLst/>
              </a:rPr>
              <a:t>, </a:t>
            </a:r>
          </a:p>
          <a:p>
            <a:pPr marL="442913" lvl="0" indent="-442913" eaLnBrk="1" hangingPunct="1"/>
            <a:r>
              <a:rPr lang="de-DE" sz="2400" dirty="0">
                <a:effectLst/>
              </a:rPr>
              <a:t>Beatmung und Defibrillation sind die Kür.</a:t>
            </a:r>
            <a:endParaRPr lang="de-DE" sz="2400" b="0" dirty="0">
              <a:cs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34092B-9940-56F6-A71B-3F5A448C2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4" y="1872521"/>
            <a:ext cx="388861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AB9768-7256-EE17-F508-700F839D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0" y="4701261"/>
            <a:ext cx="361969" cy="5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13BB79-CA17-D9AC-7EEE-1BE8D2413F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582" y="1908789"/>
            <a:ext cx="254534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AC8EEB2-95E3-E392-C745-3FCBD97CD73A}"/>
              </a:ext>
            </a:extLst>
          </p:cNvPr>
          <p:cNvSpPr txBox="1"/>
          <p:nvPr/>
        </p:nvSpPr>
        <p:spPr>
          <a:xfrm>
            <a:off x="9773775" y="5699385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C257986-E3DD-FACF-B71C-0BED075CF9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5B9F08B-F384-0245-9516-57FDC82CEA5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</p:spTree>
    <p:extLst>
      <p:ext uri="{BB962C8B-B14F-4D97-AF65-F5344CB8AC3E}">
        <p14:creationId xmlns:p14="http://schemas.microsoft.com/office/powerpoint/2010/main" val="2326093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FCA6691-0F56-B09E-3F86-DFACF22FEC83}"/>
              </a:ext>
            </a:extLst>
          </p:cNvPr>
          <p:cNvSpPr txBox="1"/>
          <p:nvPr/>
        </p:nvSpPr>
        <p:spPr>
          <a:xfrm>
            <a:off x="1436294" y="1948607"/>
            <a:ext cx="69558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Defibrillator (AED)</a:t>
            </a:r>
          </a:p>
          <a:p>
            <a:pPr marL="442913" lvl="0" indent="-442913" eaLnBrk="1" hangingPunct="1"/>
            <a:r>
              <a:rPr lang="de-DE" sz="2400" dirty="0"/>
              <a:t>Wenn mindestens drei Personen anwesend sind und </a:t>
            </a:r>
          </a:p>
          <a:p>
            <a:pPr marL="442913" lvl="0" indent="-442913" eaLnBrk="1" hangingPunct="1"/>
            <a:r>
              <a:rPr lang="de-DE" sz="2400" dirty="0"/>
              <a:t>zwei die Herzdruckmassage weiter durchführen, kann </a:t>
            </a:r>
          </a:p>
          <a:p>
            <a:pPr marL="442913" lvl="0" indent="-442913" eaLnBrk="1" hangingPunct="1"/>
            <a:r>
              <a:rPr lang="de-DE" sz="2400" dirty="0"/>
              <a:t>eine weitere Person den AED holen. Während zwei die </a:t>
            </a:r>
          </a:p>
          <a:p>
            <a:pPr marL="442913" lvl="0" indent="-442913" eaLnBrk="1" hangingPunct="1"/>
            <a:r>
              <a:rPr lang="de-DE" sz="2400" dirty="0"/>
              <a:t>Herzdruckmassage im Wechsel weiter durchführen, </a:t>
            </a:r>
          </a:p>
          <a:p>
            <a:pPr marL="442913" lvl="0" indent="-442913" eaLnBrk="1" hangingPunct="1"/>
            <a:r>
              <a:rPr lang="de-DE" sz="2400" dirty="0"/>
              <a:t>kann die dritte Person den AED einschalten und der </a:t>
            </a:r>
          </a:p>
          <a:p>
            <a:pPr marL="442913" lvl="0" indent="-442913" eaLnBrk="1" hangingPunct="1"/>
            <a:r>
              <a:rPr lang="de-DE" sz="2400" dirty="0"/>
              <a:t>Anweisung folgen. Die Herzdruckmassage weiter </a:t>
            </a:r>
          </a:p>
          <a:p>
            <a:pPr marL="442913" lvl="0" indent="-442913" eaLnBrk="1" hangingPunct="1"/>
            <a:r>
              <a:rPr lang="de-DE" sz="2400" dirty="0"/>
              <a:t>durchführen bis der AED sagt „Hände weg“ und den </a:t>
            </a:r>
          </a:p>
          <a:p>
            <a:pPr marL="442913" lvl="0" indent="-442913" eaLnBrk="1" hangingPunct="1"/>
            <a:r>
              <a:rPr lang="de-DE" sz="2400" dirty="0"/>
              <a:t>Schock abgibt, danach weiter drücken.</a:t>
            </a:r>
          </a:p>
          <a:p>
            <a:pPr marL="442913" lvl="0" indent="-442913" eaLnBrk="1" hangingPunct="1"/>
            <a:endParaRPr lang="de-DE" sz="1600" dirty="0">
              <a:cs typeface="Arial" charset="0"/>
            </a:endParaRPr>
          </a:p>
          <a:p>
            <a:pPr marL="442913" lvl="0" indent="-442913" eaLnBrk="1" hangingPunct="1"/>
            <a:r>
              <a:rPr lang="de-DE" sz="2400" dirty="0">
                <a:solidFill>
                  <a:srgbClr val="FF0000"/>
                </a:solidFill>
                <a:effectLst/>
              </a:rPr>
              <a:t>Fazit: PRÜFEN-RUFEN-DRÜCKEN ist die Pflicht</a:t>
            </a:r>
            <a:r>
              <a:rPr lang="de-DE" sz="2400" dirty="0">
                <a:effectLst/>
              </a:rPr>
              <a:t>, </a:t>
            </a:r>
          </a:p>
          <a:p>
            <a:pPr marL="442913" lvl="0" indent="-442913" eaLnBrk="1" hangingPunct="1"/>
            <a:r>
              <a:rPr lang="de-DE" sz="2400" dirty="0">
                <a:effectLst/>
              </a:rPr>
              <a:t>Beatmung und Defibrillation sind die Kür.</a:t>
            </a:r>
            <a:endParaRPr lang="de-DE" sz="2400" b="0" dirty="0">
              <a:cs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34092B-9940-56F6-A71B-3F5A448C2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97" y="2099385"/>
            <a:ext cx="388861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AB9768-7256-EE17-F508-700F839D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2" y="5545201"/>
            <a:ext cx="361969" cy="5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13BB79-CA17-D9AC-7EEE-1BE8D2413F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170" y="2279385"/>
            <a:ext cx="254534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257986-E3DD-FACF-B71C-0BED075CF9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5B9F08B-F384-0245-9516-57FDC82CEA5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8A405D-2AD7-C2E1-DD13-AB6AE905B1A7}"/>
              </a:ext>
            </a:extLst>
          </p:cNvPr>
          <p:cNvSpPr txBox="1"/>
          <p:nvPr/>
        </p:nvSpPr>
        <p:spPr>
          <a:xfrm>
            <a:off x="9773775" y="599520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399367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DCECB0D-5DB3-1F38-6A0A-FC63F5F22A12}"/>
              </a:ext>
            </a:extLst>
          </p:cNvPr>
          <p:cNvSpPr txBox="1"/>
          <p:nvPr/>
        </p:nvSpPr>
        <p:spPr>
          <a:xfrm>
            <a:off x="741285" y="2275771"/>
            <a:ext cx="58423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Der Europäische Rat für Wiederbelebung (European </a:t>
            </a:r>
            <a:r>
              <a:rPr lang="de-DE" sz="2400" dirty="0" err="1"/>
              <a:t>Resuscitation</a:t>
            </a:r>
            <a:r>
              <a:rPr lang="de-DE" sz="2400" dirty="0"/>
              <a:t> Council, ERC) </a:t>
            </a:r>
          </a:p>
          <a:p>
            <a:r>
              <a:rPr lang="de-DE" sz="2400" dirty="0"/>
              <a:t>hat ein Positionspapier mit 10 Prinzipien zu </a:t>
            </a:r>
          </a:p>
          <a:p>
            <a:r>
              <a:rPr lang="de-DE" sz="2400" dirty="0"/>
              <a:t>„KIDS SAVE LIVES“ veröffentlicht. </a:t>
            </a:r>
          </a:p>
          <a:p>
            <a:endParaRPr lang="de-DE" sz="1600" dirty="0"/>
          </a:p>
          <a:p>
            <a:r>
              <a:rPr lang="de-DE" sz="2400" dirty="0"/>
              <a:t>Dies gibt es in vielen Sprachen und natürlich auch eine deutsche Übersetzung des GRC. </a:t>
            </a:r>
          </a:p>
          <a:p>
            <a:endParaRPr lang="de-DE" sz="2400" dirty="0"/>
          </a:p>
          <a:p>
            <a:r>
              <a:rPr lang="de-DE" sz="2400" dirty="0"/>
              <a:t>Alle Versionen finden Sie auf </a:t>
            </a:r>
            <a:r>
              <a:rPr lang="de-DE" sz="2400" dirty="0" err="1"/>
              <a:t>www.grc-org.de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412BFA82-898A-E62B-E40D-CB7553E15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220" y="1872521"/>
            <a:ext cx="4467495" cy="25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B5D10EA-13FD-FFAB-04C0-B82F144646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7B6C94D-8208-0ACF-4449-FB1C71A9D16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Schülerreanimation = KIDS SAVE LIVES</a:t>
            </a:r>
          </a:p>
          <a:p>
            <a:r>
              <a:rPr lang="de-DE" sz="2800" b="1" dirty="0">
                <a:latin typeface="+mn-lt"/>
              </a:rPr>
              <a:t>Unser Projektname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6C6385-63FF-47DF-C924-16D59F45941D}"/>
              </a:ext>
            </a:extLst>
          </p:cNvPr>
          <p:cNvSpPr txBox="1"/>
          <p:nvPr/>
        </p:nvSpPr>
        <p:spPr>
          <a:xfrm>
            <a:off x="6932686" y="4221046"/>
            <a:ext cx="45180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2400" dirty="0"/>
              <a:t>Es gibt dazu auch ein Video, das die 10 Prinzipien auf spielerische Art veranschaulicht. Klicken Sie auf das Bild und Sie sehen das Video:</a:t>
            </a:r>
          </a:p>
          <a:p>
            <a:r>
              <a:rPr lang="de-DE" sz="1400" dirty="0"/>
              <a:t>(https://</a:t>
            </a:r>
            <a:r>
              <a:rPr lang="de-DE" sz="1400" dirty="0" err="1"/>
              <a:t>www.youtube.com</a:t>
            </a:r>
            <a:r>
              <a:rPr lang="de-DE" sz="1400" dirty="0"/>
              <a:t>/</a:t>
            </a:r>
            <a:r>
              <a:rPr lang="de-DE" sz="1400" dirty="0" err="1"/>
              <a:t>watch?v</a:t>
            </a:r>
            <a:r>
              <a:rPr lang="de-DE" sz="1400" dirty="0"/>
              <a:t>=72oVtLH_isU</a:t>
            </a:r>
            <a:r>
              <a:rPr lang="de-DE" sz="1400" i="1" dirty="0"/>
              <a:t>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23772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830553B-A345-DBC0-DFD3-A09B415B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59" y="1598372"/>
            <a:ext cx="88201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None/>
            </a:pPr>
            <a:r>
              <a:rPr lang="de-DE" sz="2400" dirty="0">
                <a:latin typeface="+mn-lt"/>
              </a:rPr>
              <a:t>Unsere Projekte und Publikationen basieren auf dem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aktuellen Stand der wissen­schaft­lichen Forschung im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Bereich Reanimations­versorgung und tragen zur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Weiter­entwicklung wissenschaft­licher Erkenntnisse bei.</a:t>
            </a:r>
          </a:p>
          <a:p>
            <a:pPr marL="0" indent="0">
              <a:buNone/>
            </a:pPr>
            <a:endParaRPr lang="de-DE" altLang="de-DE" sz="2400" b="1" dirty="0">
              <a:latin typeface="+mn-lt"/>
            </a:endParaRPr>
          </a:p>
          <a:p>
            <a:pPr marL="0" indent="0">
              <a:buNone/>
            </a:pPr>
            <a:r>
              <a:rPr lang="de-DE" altLang="de-DE" sz="2400" b="1" dirty="0">
                <a:latin typeface="+mn-lt"/>
              </a:rPr>
              <a:t>Auf unserer Homepage finden Sie unter anderem:</a:t>
            </a:r>
          </a:p>
          <a:p>
            <a:endParaRPr lang="de-DE" altLang="de-DE" sz="2400" b="1" dirty="0">
              <a:latin typeface="+mn-lt"/>
            </a:endParaRPr>
          </a:p>
          <a:p>
            <a:r>
              <a:rPr lang="de-DE" altLang="de-DE" sz="2400" dirty="0">
                <a:latin typeface="+mn-lt"/>
              </a:rPr>
              <a:t>Die kompletten Reanimationsleitlinien in Deutsch</a:t>
            </a:r>
          </a:p>
          <a:p>
            <a:r>
              <a:rPr lang="de-DE" altLang="de-DE" sz="2400" dirty="0">
                <a:latin typeface="+mn-lt"/>
              </a:rPr>
              <a:t>Die Kurzfassung der Reanimationsleitlinien</a:t>
            </a:r>
          </a:p>
          <a:p>
            <a:r>
              <a:rPr lang="de-DE" altLang="de-DE" sz="2400" dirty="0">
                <a:latin typeface="+mn-lt"/>
              </a:rPr>
              <a:t>Weitere Infomaterialien</a:t>
            </a:r>
            <a:endParaRPr lang="en-GB" altLang="de-DE" sz="2400" dirty="0">
              <a:latin typeface="+mn-lt"/>
            </a:endParaRPr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28AE8C64-F236-50B8-0423-483FCC426D8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9939" y="1771141"/>
            <a:ext cx="2423579" cy="331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82016F-51FB-26D6-7E31-65B5E3B1034A}"/>
              </a:ext>
            </a:extLst>
          </p:cNvPr>
          <p:cNvSpPr txBox="1"/>
          <p:nvPr/>
        </p:nvSpPr>
        <p:spPr>
          <a:xfrm>
            <a:off x="8859938" y="5410484"/>
            <a:ext cx="2423579" cy="461665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>
                <a:solidFill>
                  <a:schemeClr val="bg1"/>
                </a:solidFill>
              </a:rPr>
              <a:t>www.grc-org.de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8ACF56-D8D8-BB9C-AA60-B13622B61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C29606-B06A-C52C-0BBF-742477B8D5FE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Wenn Sie sich weiter informieren möchten …</a:t>
            </a:r>
          </a:p>
        </p:txBody>
      </p:sp>
    </p:spTree>
    <p:extLst>
      <p:ext uri="{BB962C8B-B14F-4D97-AF65-F5344CB8AC3E}">
        <p14:creationId xmlns:p14="http://schemas.microsoft.com/office/powerpoint/2010/main" val="198729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0E9C74-EDA4-068F-A24D-5BCD5C7DAEA6}"/>
              </a:ext>
            </a:extLst>
          </p:cNvPr>
          <p:cNvSpPr txBox="1"/>
          <p:nvPr/>
        </p:nvSpPr>
        <p:spPr>
          <a:xfrm>
            <a:off x="803059" y="1731016"/>
            <a:ext cx="6990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Durch eine Mitgliedschaft haben Sie die Möglichkeit, </a:t>
            </a:r>
          </a:p>
          <a:p>
            <a:r>
              <a:rPr lang="de-DE" sz="2400" dirty="0"/>
              <a:t>uns aktiv dabei zu unterstützen, jährlich 10.000 Menschenleben in Deutschland zusätzlich zu retten.</a:t>
            </a:r>
          </a:p>
          <a:p>
            <a:endParaRPr lang="de-DE" sz="2400" dirty="0"/>
          </a:p>
          <a:p>
            <a:r>
              <a:rPr lang="de-DE" altLang="de-DE" sz="2400" dirty="0"/>
              <a:t>Jede und Jeder kann ein Leben retten. </a:t>
            </a:r>
          </a:p>
          <a:p>
            <a:r>
              <a:rPr lang="de-DE" altLang="de-DE" sz="2400" dirty="0"/>
              <a:t>Werden Sie noch heute Mitglied.</a:t>
            </a:r>
          </a:p>
          <a:p>
            <a:endParaRPr lang="de-DE" altLang="de-DE" sz="2400" dirty="0"/>
          </a:p>
          <a:p>
            <a:r>
              <a:rPr lang="de-DE" altLang="de-DE" sz="2400" dirty="0"/>
              <a:t>Einfach den QR Code scannen, Formular ausfüllen </a:t>
            </a:r>
          </a:p>
          <a:p>
            <a:r>
              <a:rPr lang="de-DE" altLang="de-DE" sz="2400" dirty="0"/>
              <a:t>und abschicken.</a:t>
            </a:r>
          </a:p>
          <a:p>
            <a:endParaRPr lang="de-DE" alt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146C50-C864-E5C8-594E-A93261B9F3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46" y="1986962"/>
            <a:ext cx="2880000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3FA730-5E62-2BE3-634F-34215F0CB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4377FA-03DE-4879-A107-37C8DF7CDFC3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Mitgliedschaften beim GRC</a:t>
            </a:r>
          </a:p>
        </p:txBody>
      </p:sp>
    </p:spTree>
    <p:extLst>
      <p:ext uri="{BB962C8B-B14F-4D97-AF65-F5344CB8AC3E}">
        <p14:creationId xmlns:p14="http://schemas.microsoft.com/office/powerpoint/2010/main" val="2006969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0E9C74-EDA4-068F-A24D-5BCD5C7DAEA6}"/>
              </a:ext>
            </a:extLst>
          </p:cNvPr>
          <p:cNvSpPr txBox="1"/>
          <p:nvPr/>
        </p:nvSpPr>
        <p:spPr>
          <a:xfrm>
            <a:off x="803059" y="1766643"/>
            <a:ext cx="977051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Herausgeber:</a:t>
            </a:r>
          </a:p>
          <a:p>
            <a:endParaRPr lang="de-DE" sz="2400" dirty="0"/>
          </a:p>
          <a:p>
            <a:r>
              <a:rPr lang="de-DE" sz="2400" dirty="0"/>
              <a:t>Deutscher Rat für Wiederbelebung e.V. (German </a:t>
            </a:r>
            <a:r>
              <a:rPr lang="de-DE" sz="2400" dirty="0" err="1"/>
              <a:t>Resuscitation</a:t>
            </a:r>
            <a:r>
              <a:rPr lang="de-DE" sz="2400" dirty="0"/>
              <a:t> Council; GRC)</a:t>
            </a:r>
          </a:p>
          <a:p>
            <a:r>
              <a:rPr lang="de-DE" sz="2400" dirty="0" err="1"/>
              <a:t>Prittwitzstraße</a:t>
            </a:r>
            <a:r>
              <a:rPr lang="de-DE" sz="2400" dirty="0"/>
              <a:t> 43</a:t>
            </a:r>
          </a:p>
          <a:p>
            <a:r>
              <a:rPr lang="de-DE" sz="2400" dirty="0"/>
              <a:t>89070 Ulm</a:t>
            </a:r>
          </a:p>
          <a:p>
            <a:r>
              <a:rPr lang="de-DE" sz="2400" dirty="0" err="1"/>
              <a:t>www.grc.org.de</a:t>
            </a:r>
            <a:endParaRPr lang="de-DE" sz="2400" dirty="0"/>
          </a:p>
          <a:p>
            <a:endParaRPr lang="de-DE" sz="2400" dirty="0"/>
          </a:p>
          <a:p>
            <a:r>
              <a:rPr lang="de-DE" sz="2400" b="1" dirty="0"/>
              <a:t>Bei Fragen oder Anregungen:</a:t>
            </a:r>
          </a:p>
          <a:p>
            <a:endParaRPr lang="de-DE" sz="2400" dirty="0"/>
          </a:p>
          <a:p>
            <a:r>
              <a:rPr lang="de-DE" sz="2400" dirty="0"/>
              <a:t>wenden Sie sich bitte an</a:t>
            </a:r>
          </a:p>
          <a:p>
            <a:r>
              <a:rPr lang="de-DE" altLang="de-DE" sz="2400" dirty="0" err="1"/>
              <a:t>info@grc-org.de</a:t>
            </a:r>
            <a:endParaRPr lang="de-DE" altLang="de-DE" sz="2400" dirty="0"/>
          </a:p>
          <a:p>
            <a:endParaRPr lang="de-DE" alt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0CD53E-23E6-988B-25A2-CA473B507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17B1EA8-52B7-1696-C142-91D9E38F727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Herausgeber / Fragen / Kontakt</a:t>
            </a:r>
          </a:p>
        </p:txBody>
      </p:sp>
    </p:spTree>
    <p:extLst>
      <p:ext uri="{BB962C8B-B14F-4D97-AF65-F5344CB8AC3E}">
        <p14:creationId xmlns:p14="http://schemas.microsoft.com/office/powerpoint/2010/main" val="202157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F4F93BCB-AB0F-8101-ECD6-48E856AFB72B}"/>
              </a:ext>
            </a:extLst>
          </p:cNvPr>
          <p:cNvSpPr txBox="1"/>
          <p:nvPr/>
        </p:nvSpPr>
        <p:spPr>
          <a:xfrm>
            <a:off x="767918" y="2025385"/>
            <a:ext cx="408908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Rauchen			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Alkohol			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FF0000"/>
                </a:solidFill>
              </a:rPr>
              <a:t>Herz-Kreislaufstillstand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Leukämie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Stickstoffdioxid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70C0"/>
                </a:solidFill>
              </a:rPr>
              <a:t>Straßenverkehrsunfälle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6C8DC4-3938-20A2-D5C5-127DFC2FC5E8}"/>
              </a:ext>
            </a:extLst>
          </p:cNvPr>
          <p:cNvSpPr txBox="1"/>
          <p:nvPr/>
        </p:nvSpPr>
        <p:spPr>
          <a:xfrm>
            <a:off x="4797630" y="2031965"/>
            <a:ext cx="1443887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2400" dirty="0"/>
              <a:t>110.000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74.000</a:t>
            </a:r>
          </a:p>
          <a:p>
            <a:pPr algn="r">
              <a:lnSpc>
                <a:spcPct val="150000"/>
              </a:lnSpc>
            </a:pPr>
            <a:r>
              <a:rPr lang="de-DE" sz="2400" b="1" dirty="0">
                <a:solidFill>
                  <a:srgbClr val="FF0000"/>
                </a:solidFill>
              </a:rPr>
              <a:t>&gt; 70.000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7.000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6.000</a:t>
            </a:r>
          </a:p>
          <a:p>
            <a:pPr algn="r">
              <a:lnSpc>
                <a:spcPct val="150000"/>
              </a:lnSpc>
            </a:pPr>
            <a:r>
              <a:rPr lang="de-DE" sz="2400" b="1" dirty="0">
                <a:solidFill>
                  <a:srgbClr val="0070C0"/>
                </a:solidFill>
              </a:rPr>
              <a:t>2.600</a:t>
            </a:r>
          </a:p>
        </p:txBody>
      </p:sp>
      <p:pic>
        <p:nvPicPr>
          <p:cNvPr id="10" name="Grafik 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CD60C7CD-8309-61B0-F1A9-EA97E6DF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18" y="2260060"/>
            <a:ext cx="2520000" cy="12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9F88F7-1251-48FC-6540-446CCA9BB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26" y="4124446"/>
            <a:ext cx="2520000" cy="12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9534B5-319A-41E6-9D11-37B0F3A0E2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C7D9E3-856B-A3B0-2AC6-11774D0DDA7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Die häufigsten Todesursachen in Deutschland sind …</a:t>
            </a:r>
          </a:p>
        </p:txBody>
      </p:sp>
    </p:spTree>
    <p:extLst>
      <p:ext uri="{BB962C8B-B14F-4D97-AF65-F5344CB8AC3E}">
        <p14:creationId xmlns:p14="http://schemas.microsoft.com/office/powerpoint/2010/main" val="54460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Freihandform 14">
            <a:extLst>
              <a:ext uri="{FF2B5EF4-FFF2-40B4-BE49-F238E27FC236}">
                <a16:creationId xmlns:a16="http://schemas.microsoft.com/office/drawing/2014/main" id="{4F31CE9F-8EBC-4563-DA5B-A0FC45593574}"/>
              </a:ext>
            </a:extLst>
          </p:cNvPr>
          <p:cNvSpPr/>
          <p:nvPr/>
        </p:nvSpPr>
        <p:spPr>
          <a:xfrm>
            <a:off x="838200" y="1688958"/>
            <a:ext cx="6537348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1151145" bIns="100245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de-DE" altLang="de-DE" sz="2400" b="1" dirty="0">
                <a:solidFill>
                  <a:schemeClr val="bg1"/>
                </a:solidFill>
                <a:latin typeface="+mn-lt"/>
              </a:rPr>
              <a:t>350.000 erfolglose Wiederbelebungen </a:t>
            </a:r>
            <a:br>
              <a:rPr lang="de-DE" altLang="de-DE" sz="2400" b="1" dirty="0">
                <a:solidFill>
                  <a:schemeClr val="bg1"/>
                </a:solidFill>
                <a:latin typeface="+mn-lt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+mn-lt"/>
              </a:rPr>
              <a:t>                   pro Jahr in Europa</a:t>
            </a:r>
          </a:p>
        </p:txBody>
      </p:sp>
      <p:sp>
        <p:nvSpPr>
          <p:cNvPr id="4" name="Freihandform 15">
            <a:extLst>
              <a:ext uri="{FF2B5EF4-FFF2-40B4-BE49-F238E27FC236}">
                <a16:creationId xmlns:a16="http://schemas.microsoft.com/office/drawing/2014/main" id="{64F8388B-741F-D90A-514B-E35E996A6863}"/>
              </a:ext>
            </a:extLst>
          </p:cNvPr>
          <p:cNvSpPr/>
          <p:nvPr/>
        </p:nvSpPr>
        <p:spPr>
          <a:xfrm>
            <a:off x="1312007" y="3017363"/>
            <a:ext cx="6537348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684000" bIns="100245" anchor="ctr"/>
          <a:lstStyle/>
          <a:p>
            <a:pPr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de-DE" sz="2400" b="1" dirty="0">
                <a:solidFill>
                  <a:schemeClr val="bg1"/>
                </a:solidFill>
                <a:cs typeface="Arial" pitchFamily="34" charset="0"/>
              </a:rPr>
              <a:t>70.000 erfolglose </a:t>
            </a:r>
            <a:r>
              <a:rPr lang="de-DE" altLang="de-DE" sz="2400" b="1" dirty="0">
                <a:solidFill>
                  <a:schemeClr val="bg1"/>
                </a:solidFill>
              </a:rPr>
              <a:t>Wiederbelebungen</a:t>
            </a:r>
            <a:br>
              <a:rPr lang="de-DE" altLang="de-DE" sz="2400" b="1" dirty="0">
                <a:solidFill>
                  <a:schemeClr val="bg1"/>
                </a:solidFill>
              </a:rPr>
            </a:br>
            <a:r>
              <a:rPr lang="de-DE" altLang="de-DE" sz="2400" b="1" dirty="0">
                <a:solidFill>
                  <a:schemeClr val="bg1"/>
                </a:solidFill>
              </a:rPr>
              <a:t>               </a:t>
            </a:r>
            <a:r>
              <a:rPr lang="de-DE" sz="2400" b="1" dirty="0">
                <a:solidFill>
                  <a:schemeClr val="bg1"/>
                </a:solidFill>
                <a:cs typeface="Arial" pitchFamily="34" charset="0"/>
              </a:rPr>
              <a:t>pro Jahr in Deutschland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Freihandform 17">
            <a:extLst>
              <a:ext uri="{FF2B5EF4-FFF2-40B4-BE49-F238E27FC236}">
                <a16:creationId xmlns:a16="http://schemas.microsoft.com/office/drawing/2014/main" id="{38578799-0572-FE8F-E635-AD10118ED88B}"/>
              </a:ext>
            </a:extLst>
          </p:cNvPr>
          <p:cNvSpPr/>
          <p:nvPr/>
        </p:nvSpPr>
        <p:spPr>
          <a:xfrm>
            <a:off x="1689483" y="4362772"/>
            <a:ext cx="8725177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1033279" bIns="100245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200 erfolglose Wiederbelebungen</a:t>
            </a:r>
            <a:b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        am heutigen Tag  (wie ein Flugzeugabsturz jeden Tag)  </a:t>
            </a:r>
          </a:p>
        </p:txBody>
      </p:sp>
      <p:sp>
        <p:nvSpPr>
          <p:cNvPr id="11" name="Freihandform 18">
            <a:extLst>
              <a:ext uri="{FF2B5EF4-FFF2-40B4-BE49-F238E27FC236}">
                <a16:creationId xmlns:a16="http://schemas.microsoft.com/office/drawing/2014/main" id="{27DADF68-5A1D-7E6A-B602-82A964C90008}"/>
              </a:ext>
            </a:extLst>
          </p:cNvPr>
          <p:cNvSpPr/>
          <p:nvPr/>
        </p:nvSpPr>
        <p:spPr>
          <a:xfrm>
            <a:off x="6371215" y="2639871"/>
            <a:ext cx="617537" cy="617537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6542A0-644D-EFF3-D308-98FBA52B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907" y="3326129"/>
            <a:ext cx="3495449" cy="1443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852A08-E8F8-2879-BCE8-EDEE9B2C42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0D5363C-E7F2-D4B9-6CC7-1313CFE30C1F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Es gibt …</a:t>
            </a:r>
          </a:p>
        </p:txBody>
      </p:sp>
      <p:sp>
        <p:nvSpPr>
          <p:cNvPr id="2" name="Freihandform 18">
            <a:extLst>
              <a:ext uri="{FF2B5EF4-FFF2-40B4-BE49-F238E27FC236}">
                <a16:creationId xmlns:a16="http://schemas.microsoft.com/office/drawing/2014/main" id="{98953A5C-1671-6C86-AD41-D15C5B8E5436}"/>
              </a:ext>
            </a:extLst>
          </p:cNvPr>
          <p:cNvSpPr/>
          <p:nvPr/>
        </p:nvSpPr>
        <p:spPr>
          <a:xfrm>
            <a:off x="6919211" y="3968276"/>
            <a:ext cx="617537" cy="617537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67022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67918" y="1565091"/>
            <a:ext cx="101336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Der Mensch braucht den Kreislauf, damit Blut,</a:t>
            </a:r>
            <a:r>
              <a:rPr lang="de-DE" sz="2400" baseline="0" dirty="0"/>
              <a:t> das den Sauerstoff transportiert, durch den Körper gepumpt und z.B. zum Gehirn gebracht wird.</a:t>
            </a:r>
            <a:endParaRPr lang="de-DE" sz="2400" dirty="0"/>
          </a:p>
          <a:p>
            <a:pPr marL="442913" lvl="0" indent="-442913" eaLnBrk="1" hangingPunct="1"/>
            <a:endParaRPr lang="de-DE" sz="20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pic>
        <p:nvPicPr>
          <p:cNvPr id="18" name="Fotolia_39317870_L.jpeg" descr="Fotolia_39317870_L">
            <a:extLst>
              <a:ext uri="{FF2B5EF4-FFF2-40B4-BE49-F238E27FC236}">
                <a16:creationId xmlns:a16="http://schemas.microsoft.com/office/drawing/2014/main" id="{746CAE17-1E6A-2C3E-82FF-42C8DD94EBD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0" y="2631003"/>
            <a:ext cx="2002032" cy="39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9DB454-FBC4-F8DA-601F-E51987736C71}"/>
              </a:ext>
            </a:extLst>
          </p:cNvPr>
          <p:cNvSpPr txBox="1"/>
          <p:nvPr/>
        </p:nvSpPr>
        <p:spPr>
          <a:xfrm>
            <a:off x="5834733" y="6310840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13072DC5-640A-8C3B-BE7C-A131CFB8BDD6}"/>
              </a:ext>
            </a:extLst>
          </p:cNvPr>
          <p:cNvSpPr/>
          <p:nvPr/>
        </p:nvSpPr>
        <p:spPr>
          <a:xfrm>
            <a:off x="5572887" y="2631003"/>
            <a:ext cx="1353923" cy="701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1F436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Gehirn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EC83688A-D3E7-A38D-8533-AD9F5F660AEC}"/>
              </a:ext>
            </a:extLst>
          </p:cNvPr>
          <p:cNvSpPr/>
          <p:nvPr/>
        </p:nvSpPr>
        <p:spPr>
          <a:xfrm>
            <a:off x="6249849" y="3363733"/>
            <a:ext cx="26047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ctr" defTabSz="457200">
              <a:defRPr sz="1600" b="1">
                <a:solidFill>
                  <a:srgbClr val="1F4368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Herz</a:t>
            </a:r>
            <a:r>
              <a:rPr sz="2400" b="0" dirty="0">
                <a:solidFill>
                  <a:schemeClr val="tx1"/>
                </a:solidFill>
              </a:rPr>
              <a:t> und </a:t>
            </a:r>
            <a:endParaRPr lang="de-DE" sz="2400" b="0" dirty="0">
              <a:solidFill>
                <a:schemeClr val="tx1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Kreislauf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1" name="Shape 31">
            <a:extLst>
              <a:ext uri="{FF2B5EF4-FFF2-40B4-BE49-F238E27FC236}">
                <a16:creationId xmlns:a16="http://schemas.microsoft.com/office/drawing/2014/main" id="{853A97D8-B538-6E64-20A6-448C88FE1F0D}"/>
              </a:ext>
            </a:extLst>
          </p:cNvPr>
          <p:cNvSpPr/>
          <p:nvPr/>
        </p:nvSpPr>
        <p:spPr>
          <a:xfrm>
            <a:off x="8614529" y="3325261"/>
            <a:ext cx="2732089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B0C3E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Sauerstoffarmes</a:t>
            </a:r>
            <a:r>
              <a:rPr sz="2400" b="0" dirty="0">
                <a:solidFill>
                  <a:schemeClr val="accent1"/>
                </a:solidFill>
              </a:rPr>
              <a:t> </a:t>
            </a:r>
            <a:endParaRPr lang="de-DE" sz="2400" b="0" dirty="0">
              <a:solidFill>
                <a:schemeClr val="accent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Blut</a:t>
            </a:r>
            <a:r>
              <a:rPr sz="24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DF0DE143-AE52-276D-DCBB-36C5DF34B353}"/>
              </a:ext>
            </a:extLst>
          </p:cNvPr>
          <p:cNvSpPr/>
          <p:nvPr/>
        </p:nvSpPr>
        <p:spPr>
          <a:xfrm>
            <a:off x="902874" y="2870399"/>
            <a:ext cx="2746376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4586C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rgbClr val="FF0000"/>
                </a:solidFill>
              </a:rPr>
              <a:t>Sauerstoffhaltiges</a:t>
            </a:r>
            <a:r>
              <a:rPr sz="2400" b="0" dirty="0">
                <a:solidFill>
                  <a:srgbClr val="FF0000"/>
                </a:solidFill>
              </a:rPr>
              <a:t>         </a:t>
            </a:r>
            <a:r>
              <a:rPr sz="2400" b="0" dirty="0" err="1">
                <a:solidFill>
                  <a:srgbClr val="FF0000"/>
                </a:solidFill>
              </a:rPr>
              <a:t>Blut</a:t>
            </a:r>
            <a:r>
              <a:rPr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feil: nach rechts gekrümmt 3">
            <a:extLst>
              <a:ext uri="{FF2B5EF4-FFF2-40B4-BE49-F238E27FC236}">
                <a16:creationId xmlns:a16="http://schemas.microsoft.com/office/drawing/2014/main" id="{E44F72B2-9043-4461-E841-24AB599B68BD}"/>
              </a:ext>
            </a:extLst>
          </p:cNvPr>
          <p:cNvSpPr/>
          <p:nvPr/>
        </p:nvSpPr>
        <p:spPr>
          <a:xfrm flipH="1">
            <a:off x="7344476" y="2717581"/>
            <a:ext cx="1367959" cy="3765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: nach rechts gekrümmt 18">
            <a:extLst>
              <a:ext uri="{FF2B5EF4-FFF2-40B4-BE49-F238E27FC236}">
                <a16:creationId xmlns:a16="http://schemas.microsoft.com/office/drawing/2014/main" id="{763C65E7-A467-1C4E-E73C-EC0564C69B8F}"/>
              </a:ext>
            </a:extLst>
          </p:cNvPr>
          <p:cNvSpPr/>
          <p:nvPr/>
        </p:nvSpPr>
        <p:spPr>
          <a:xfrm rot="10800000" flipH="1">
            <a:off x="3376942" y="2717581"/>
            <a:ext cx="1226731" cy="3736624"/>
          </a:xfrm>
          <a:prstGeom prst="curvedRightArrow">
            <a:avLst/>
          </a:prstGeom>
          <a:solidFill>
            <a:srgbClr val="E43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6C0BC-057C-19E7-55F4-7353A16314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7212236-4D9B-5DCC-4121-E21E90E2BB60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brauchen Menschen einen Kreislauf ?</a:t>
            </a:r>
          </a:p>
        </p:txBody>
      </p:sp>
    </p:spTree>
    <p:extLst>
      <p:ext uri="{BB962C8B-B14F-4D97-AF65-F5344CB8AC3E}">
        <p14:creationId xmlns:p14="http://schemas.microsoft.com/office/powerpoint/2010/main" val="2134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908482" y="1585789"/>
            <a:ext cx="77013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Bei einem Herz-Kreislaufstillstand kommt es zu einem Stopp der Pumpfunktion des Herzens.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	</a:t>
            </a:r>
            <a:r>
              <a:rPr lang="de-DE" sz="2400" dirty="0">
                <a:effectLst/>
                <a:ea typeface="Calibri" panose="020F0502020204030204" pitchFamily="34" charset="0"/>
              </a:rPr>
              <a:t>Der Blutkreislauf kommt zum Stillstand.</a:t>
            </a:r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Lebenswichtige Organe, wie z.B. das Gehirn, werden nicht mehr mit Sauerstoff versorgt und die Organe fangen an abzusterben.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Die meisten Herz-Kreislaufstillstände finden Zuhause statt, in Anwesenheit von Familie oder Freundinnen und Freunden. Bis der Rettungsdienst eintrifft ist es meistens zu spät die betroffene Person zu retten.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endParaRPr lang="de-DE" sz="24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3B8289-28FE-1C5F-27F1-65EB5E03F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86835"/>
            <a:ext cx="388861" cy="360000"/>
          </a:xfrm>
          <a:prstGeom prst="rect">
            <a:avLst/>
          </a:prstGeom>
        </p:spPr>
      </p:pic>
      <p:pic>
        <p:nvPicPr>
          <p:cNvPr id="3" name="Grafik 2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E250660E-F9B0-AAA2-C9D5-B648CC19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8957"/>
            <a:ext cx="422752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954A2AC-C500-B401-1A0E-1901A6DF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8" y="4613194"/>
            <a:ext cx="358875" cy="360000"/>
          </a:xfrm>
          <a:prstGeom prst="rect">
            <a:avLst/>
          </a:prstGeom>
        </p:spPr>
      </p:pic>
      <p:pic>
        <p:nvPicPr>
          <p:cNvPr id="18" name="Fotolia_39317870_L.jpeg" descr="Fotolia_39317870_L">
            <a:extLst>
              <a:ext uri="{FF2B5EF4-FFF2-40B4-BE49-F238E27FC236}">
                <a16:creationId xmlns:a16="http://schemas.microsoft.com/office/drawing/2014/main" id="{746CAE17-1E6A-2C3E-82FF-42C8DD94EBD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29" y="1686835"/>
            <a:ext cx="2096117" cy="456255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9DB454-FBC4-F8DA-601F-E51987736C71}"/>
              </a:ext>
            </a:extLst>
          </p:cNvPr>
          <p:cNvSpPr txBox="1"/>
          <p:nvPr/>
        </p:nvSpPr>
        <p:spPr>
          <a:xfrm>
            <a:off x="9694201" y="6325340"/>
            <a:ext cx="16765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Bild: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E47FAD-D84B-EED4-9486-FD4AE3BD03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08F5305-160E-7623-C408-F3D313616E94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ist ein Herz-Kreislaufstillstand so gefährlich ?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D6201134-9B74-68CB-6EE0-89F401926FF3}"/>
              </a:ext>
            </a:extLst>
          </p:cNvPr>
          <p:cNvSpPr/>
          <p:nvPr/>
        </p:nvSpPr>
        <p:spPr>
          <a:xfrm>
            <a:off x="1465896" y="2449759"/>
            <a:ext cx="343056" cy="203200"/>
          </a:xfrm>
          <a:prstGeom prst="rightArrow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432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1103740" y="1505653"/>
            <a:ext cx="98995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/>
            <a:r>
              <a:rPr lang="de-DE" sz="2000" u="none" strike="noStrike" dirty="0">
                <a:effectLst/>
              </a:rPr>
              <a:t>	</a:t>
            </a:r>
            <a:r>
              <a:rPr lang="de-DE" sz="2400" u="none" strike="noStrike" dirty="0">
                <a:effectLst/>
              </a:rPr>
              <a:t>Ein Rettungsdienst braucht im Mittel 9 Minuten um am </a:t>
            </a:r>
          </a:p>
          <a:p>
            <a:pPr marL="442913" lvl="0" indent="-442913"/>
            <a:r>
              <a:rPr lang="de-DE" sz="2400" dirty="0"/>
              <a:t>	</a:t>
            </a:r>
            <a:r>
              <a:rPr lang="de-DE" sz="2400" u="none" strike="noStrike" dirty="0">
                <a:effectLst/>
              </a:rPr>
              <a:t>Unfallgeschehen zu sein</a:t>
            </a:r>
            <a:r>
              <a:rPr lang="de-DE" sz="2400" dirty="0"/>
              <a:t>. </a:t>
            </a:r>
            <a:r>
              <a:rPr lang="de-DE" sz="2400" u="none" strike="noStrike" dirty="0">
                <a:effectLst/>
              </a:rPr>
              <a:t>Auf dem Land dauert es meistens </a:t>
            </a:r>
          </a:p>
          <a:p>
            <a:pPr marL="442913" lvl="0" indent="-442913"/>
            <a:r>
              <a:rPr lang="de-DE" sz="2400" dirty="0"/>
              <a:t>	</a:t>
            </a:r>
            <a:r>
              <a:rPr lang="de-DE" sz="2400" u="none" strike="noStrike" dirty="0">
                <a:effectLst/>
              </a:rPr>
              <a:t>noch länger.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u="none" strike="noStrike" dirty="0">
                <a:effectLst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Schon 3 bis 5 Minuten nach einem plötzlichen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Herz-Kreislaufstillstand beginnt das Gehirn zu sterben.</a:t>
            </a: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Damit eine betroffene Person den Herz-Kreislaufstillstand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überlebt, muss daher sofort mit einer Reanimation begonnen werden.</a:t>
            </a: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Nur in </a:t>
            </a:r>
            <a:r>
              <a:rPr lang="de-DE" sz="2400" dirty="0">
                <a:ea typeface="Calibri" panose="020F0502020204030204" pitchFamily="34" charset="0"/>
              </a:rPr>
              <a:t>55</a:t>
            </a:r>
            <a:r>
              <a:rPr lang="de-DE" sz="2400" dirty="0">
                <a:effectLst/>
                <a:ea typeface="Calibri" panose="020F0502020204030204" pitchFamily="34" charset="0"/>
              </a:rPr>
              <a:t> % der Fälle helfen bisher Laien (Menschen ohne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medizinische Ausbildung) in Deutschland (Laienreanimationsquote).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endParaRPr lang="de-DE" sz="2400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72204A4-8A9C-4519-75B7-E85B3AFE0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85" y="5297066"/>
            <a:ext cx="374430" cy="360000"/>
          </a:xfrm>
          <a:prstGeom prst="rect">
            <a:avLst/>
          </a:prstGeom>
        </p:spPr>
      </p:pic>
      <p:pic>
        <p:nvPicPr>
          <p:cNvPr id="8" name="Grafik 7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4AF08920-E6BE-F93D-D407-B2ACF2DED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3" y="3078089"/>
            <a:ext cx="422752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88768A0-FC66-C319-EB5D-B3A3125BD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6" y="1601346"/>
            <a:ext cx="482009" cy="360000"/>
          </a:xfrm>
          <a:prstGeom prst="rect">
            <a:avLst/>
          </a:prstGeom>
        </p:spPr>
      </p:pic>
      <p:pic>
        <p:nvPicPr>
          <p:cNvPr id="16" name="Grafik 15" descr="Ein Bild, das Text, Schild, Ende, draußen enthält.&#10;&#10;Automatisch generierte Beschreibung">
            <a:extLst>
              <a:ext uri="{FF2B5EF4-FFF2-40B4-BE49-F238E27FC236}">
                <a16:creationId xmlns:a16="http://schemas.microsoft.com/office/drawing/2014/main" id="{08912481-51A2-4DBC-581E-C4A7584D1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1" y="4194832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3D3FE8-0B09-C11A-D7A2-8F9976E60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7" y="1818089"/>
            <a:ext cx="1350000" cy="14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1CA678-3222-66DD-2F79-4B870B5206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0812D69-EBB0-C91F-26B6-90CC5A06EF1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Daher ist schnelles Handeln angesagt !</a:t>
            </a:r>
          </a:p>
        </p:txBody>
      </p:sp>
    </p:spTree>
    <p:extLst>
      <p:ext uri="{BB962C8B-B14F-4D97-AF65-F5344CB8AC3E}">
        <p14:creationId xmlns:p14="http://schemas.microsoft.com/office/powerpoint/2010/main" val="197995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8B1DF5D9-6AD4-C587-8C03-81C24067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45" y="6274588"/>
            <a:ext cx="4806117" cy="6578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611" tIns="45306" rIns="90611" bIns="45306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de-DE" sz="800" i="1" dirty="0">
                <a:latin typeface="+mn-lt"/>
              </a:rPr>
              <a:t>Nach: </a:t>
            </a:r>
            <a:r>
              <a:rPr lang="de-DE" sz="800" i="1" dirty="0"/>
              <a:t>Perceptions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collapse</a:t>
            </a:r>
            <a:r>
              <a:rPr lang="de-DE" sz="800" i="1" dirty="0"/>
              <a:t> and </a:t>
            </a:r>
            <a:r>
              <a:rPr lang="de-DE" sz="800" i="1" dirty="0" err="1"/>
              <a:t>assessment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cardiac</a:t>
            </a:r>
            <a:r>
              <a:rPr lang="de-DE" sz="800" i="1" dirty="0"/>
              <a:t> </a:t>
            </a:r>
            <a:r>
              <a:rPr lang="de-DE" sz="800" i="1" dirty="0" err="1"/>
              <a:t>arrest</a:t>
            </a:r>
            <a:r>
              <a:rPr lang="de-DE" sz="800" i="1" dirty="0"/>
              <a:t> </a:t>
            </a:r>
            <a:r>
              <a:rPr lang="de-DE" sz="800" i="1" dirty="0" err="1"/>
              <a:t>by</a:t>
            </a:r>
            <a:r>
              <a:rPr lang="de-DE" sz="800" i="1" dirty="0"/>
              <a:t> </a:t>
            </a:r>
            <a:r>
              <a:rPr lang="de-DE" sz="800" i="1" dirty="0" err="1"/>
              <a:t>bystanders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out-</a:t>
            </a:r>
            <a:r>
              <a:rPr lang="de-DE" sz="800" i="1" dirty="0" err="1"/>
              <a:t>of</a:t>
            </a:r>
            <a:r>
              <a:rPr lang="de-DE" sz="800" i="1" dirty="0"/>
              <a:t>-hospital </a:t>
            </a:r>
            <a:r>
              <a:rPr lang="de-DE" sz="800" i="1" dirty="0" err="1"/>
              <a:t>cardiac</a:t>
            </a:r>
            <a:r>
              <a:rPr lang="de-DE" sz="800" i="1" dirty="0"/>
              <a:t> </a:t>
            </a:r>
            <a:r>
              <a:rPr lang="de-DE" sz="800" i="1" dirty="0" err="1"/>
              <a:t>arrest</a:t>
            </a:r>
            <a:r>
              <a:rPr lang="de-DE" sz="800" i="1" dirty="0"/>
              <a:t>; </a:t>
            </a:r>
          </a:p>
          <a:p>
            <a:pPr>
              <a:buClr>
                <a:schemeClr val="tx2"/>
              </a:buClr>
              <a:defRPr/>
            </a:pPr>
            <a:r>
              <a:rPr lang="de-DE" sz="800" i="1" dirty="0"/>
              <a:t>Jan Breckwoldt</a:t>
            </a:r>
            <a:r>
              <a:rPr lang="de-DE" sz="800" i="1" baseline="30000" dirty="0"/>
              <a:t> </a:t>
            </a:r>
            <a:r>
              <a:rPr lang="de-DE" sz="800" i="1" dirty="0"/>
              <a:t>, Sebastian Schloesser, Hans-Richard Arntz; 2009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800" b="1" dirty="0"/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de-DE" sz="800" i="1" dirty="0">
              <a:latin typeface="+mn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0C6F6B8-7620-422C-FA26-32139E46D992}"/>
              </a:ext>
            </a:extLst>
          </p:cNvPr>
          <p:cNvSpPr/>
          <p:nvPr/>
        </p:nvSpPr>
        <p:spPr bwMode="auto">
          <a:xfrm>
            <a:off x="6994548" y="5417185"/>
            <a:ext cx="3116262" cy="7760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lIns="90611" tIns="45306" rIns="90611" bIns="45306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dirty="0"/>
              <a:t>professionelle Reanimation durch Rettungsdienst</a:t>
            </a:r>
          </a:p>
        </p:txBody>
      </p:sp>
      <p:sp>
        <p:nvSpPr>
          <p:cNvPr id="16" name="Pfeil nach oben 6">
            <a:extLst>
              <a:ext uri="{FF2B5EF4-FFF2-40B4-BE49-F238E27FC236}">
                <a16:creationId xmlns:a16="http://schemas.microsoft.com/office/drawing/2014/main" id="{EE342879-89E6-5F7C-CB60-23B0FE70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810" y="4802727"/>
            <a:ext cx="473738" cy="621476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endParaRPr lang="de-DE" altLang="de-DE"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955875-5DD5-FD5A-D984-8BEC6751B777}"/>
              </a:ext>
            </a:extLst>
          </p:cNvPr>
          <p:cNvSpPr txBox="1"/>
          <p:nvPr/>
        </p:nvSpPr>
        <p:spPr>
          <a:xfrm>
            <a:off x="1289426" y="1559471"/>
            <a:ext cx="9961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/>
            <a:r>
              <a:rPr lang="de-DE" sz="2000" dirty="0"/>
              <a:t>	</a:t>
            </a:r>
            <a:r>
              <a:rPr lang="de-DE" sz="2400" dirty="0"/>
              <a:t>Der Rettungsdienst trifft im Mittel nach 9 Minuten ein.</a:t>
            </a:r>
          </a:p>
          <a:p>
            <a:pPr marL="442913" indent="-442913"/>
            <a:r>
              <a:rPr lang="de-DE" sz="1600" dirty="0"/>
              <a:t>	</a:t>
            </a:r>
          </a:p>
          <a:p>
            <a:pPr marL="442913" indent="-442913"/>
            <a:r>
              <a:rPr lang="de-DE" sz="2400" dirty="0"/>
              <a:t>	Das Gehirn beginnt nach 3 bis 5 Minuten zu sterben.</a:t>
            </a: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sp>
        <p:nvSpPr>
          <p:cNvPr id="20" name="Pfeil nach oben 10">
            <a:extLst>
              <a:ext uri="{FF2B5EF4-FFF2-40B4-BE49-F238E27FC236}">
                <a16:creationId xmlns:a16="http://schemas.microsoft.com/office/drawing/2014/main" id="{CC70E128-37DA-CDB0-ADE5-B49C65A5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597" y="4817849"/>
            <a:ext cx="417460" cy="792162"/>
          </a:xfrm>
          <a:prstGeom prst="upArrow">
            <a:avLst>
              <a:gd name="adj1" fmla="val 50000"/>
              <a:gd name="adj2" fmla="val 5018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endParaRPr lang="de-DE" altLang="de-DE">
              <a:solidFill>
                <a:schemeClr val="tx2"/>
              </a:solidFill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1" name="Grafik 20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14D5A5BD-3057-7217-70B5-8A8BEDC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" y="2251968"/>
            <a:ext cx="422753" cy="3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AB88905-059E-90C6-2F4D-503EB840F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9" y="1627313"/>
            <a:ext cx="482010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42AEC3-2661-AF60-9965-38F8885E52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2A77099-EFD5-1044-6A2F-14FBB635F455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Das Zeitfenster verdeutlicht die Dringlichkeit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6B7FDD56-DB3C-7719-CC14-EEB442819107}"/>
              </a:ext>
            </a:extLst>
          </p:cNvPr>
          <p:cNvSpPr/>
          <p:nvPr/>
        </p:nvSpPr>
        <p:spPr>
          <a:xfrm>
            <a:off x="1831422" y="4464173"/>
            <a:ext cx="7872542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8EF90EB-4E21-7006-5425-8AC2616A5431}"/>
              </a:ext>
            </a:extLst>
          </p:cNvPr>
          <p:cNvSpPr txBox="1"/>
          <p:nvPr/>
        </p:nvSpPr>
        <p:spPr>
          <a:xfrm>
            <a:off x="1981457" y="4795115"/>
            <a:ext cx="774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 1 min		                         5 min		         	   	            10 min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649F918-E4A2-6696-09ED-3FDE7942CCF4}"/>
              </a:ext>
            </a:extLst>
          </p:cNvPr>
          <p:cNvSpPr/>
          <p:nvPr/>
        </p:nvSpPr>
        <p:spPr>
          <a:xfrm>
            <a:off x="1831421" y="3109630"/>
            <a:ext cx="7717823" cy="135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>
            <a:extLst>
              <a:ext uri="{FF2B5EF4-FFF2-40B4-BE49-F238E27FC236}">
                <a16:creationId xmlns:a16="http://schemas.microsoft.com/office/drawing/2014/main" id="{712F7079-6234-07F8-45D0-A006577648FB}"/>
              </a:ext>
            </a:extLst>
          </p:cNvPr>
          <p:cNvSpPr/>
          <p:nvPr/>
        </p:nvSpPr>
        <p:spPr>
          <a:xfrm>
            <a:off x="1854763" y="3142412"/>
            <a:ext cx="7431741" cy="1300827"/>
          </a:xfrm>
          <a:custGeom>
            <a:avLst/>
            <a:gdLst>
              <a:gd name="connsiteX0" fmla="*/ 0 w 4904509"/>
              <a:gd name="connsiteY0" fmla="*/ 0 h 1080654"/>
              <a:gd name="connsiteX1" fmla="*/ 2042556 w 4904509"/>
              <a:gd name="connsiteY1" fmla="*/ 439387 h 1080654"/>
              <a:gd name="connsiteX2" fmla="*/ 2980706 w 4904509"/>
              <a:gd name="connsiteY2" fmla="*/ 866899 h 1080654"/>
              <a:gd name="connsiteX3" fmla="*/ 4904509 w 4904509"/>
              <a:gd name="connsiteY3" fmla="*/ 1080654 h 1080654"/>
              <a:gd name="connsiteX4" fmla="*/ 4904509 w 4904509"/>
              <a:gd name="connsiteY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09" h="1080654">
                <a:moveTo>
                  <a:pt x="0" y="0"/>
                </a:moveTo>
                <a:cubicBezTo>
                  <a:pt x="772886" y="147452"/>
                  <a:pt x="1545772" y="294904"/>
                  <a:pt x="2042556" y="439387"/>
                </a:cubicBezTo>
                <a:cubicBezTo>
                  <a:pt x="2539340" y="583870"/>
                  <a:pt x="2503714" y="760021"/>
                  <a:pt x="2980706" y="866899"/>
                </a:cubicBezTo>
                <a:cubicBezTo>
                  <a:pt x="3457698" y="973777"/>
                  <a:pt x="4904509" y="1080654"/>
                  <a:pt x="4904509" y="1080654"/>
                </a:cubicBezTo>
                <a:lnTo>
                  <a:pt x="4904509" y="108065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06111BDE-C165-2468-EDE8-AB569249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388" y="5411866"/>
            <a:ext cx="1063987" cy="44830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de-DE" altLang="de-DE" dirty="0">
                <a:latin typeface="+mn-lt"/>
                <a:ea typeface="ＭＳ Ｐゴシック" pitchFamily="34" charset="-128"/>
                <a:cs typeface="Arial" pitchFamily="34" charset="0"/>
              </a:rPr>
              <a:t>Kollaps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3F4282-0BBC-5E1F-ACF3-506B268BE038}"/>
              </a:ext>
            </a:extLst>
          </p:cNvPr>
          <p:cNvSpPr txBox="1"/>
          <p:nvPr/>
        </p:nvSpPr>
        <p:spPr bwMode="auto">
          <a:xfrm>
            <a:off x="5257388" y="3207106"/>
            <a:ext cx="38893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Beginn irreversibler Hirnschädigung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445F29F-5456-D01E-3400-76FD93C02D6A}"/>
              </a:ext>
            </a:extLst>
          </p:cNvPr>
          <p:cNvSpPr txBox="1"/>
          <p:nvPr/>
        </p:nvSpPr>
        <p:spPr bwMode="auto">
          <a:xfrm>
            <a:off x="1907640" y="3915802"/>
            <a:ext cx="6602515" cy="400110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b="1" dirty="0">
                <a:solidFill>
                  <a:srgbClr val="E4322B"/>
                </a:solidFill>
                <a:latin typeface="+mj-lt"/>
              </a:rPr>
              <a:t>Zeitfenster für Reanimation 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13B6E944-B3D8-46F1-AEDE-B33298C6B9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5447" y="4006248"/>
            <a:ext cx="23212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de-DE" altLang="de-DE" sz="1300" dirty="0">
                <a:latin typeface="+mn-lt"/>
                <a:ea typeface="ＭＳ Ｐゴシック" pitchFamily="34" charset="-128"/>
                <a:cs typeface="Arial" pitchFamily="34" charset="0"/>
              </a:rPr>
              <a:t>Toleranz des Sauerstoffmangels</a:t>
            </a:r>
          </a:p>
        </p:txBody>
      </p:sp>
    </p:spTree>
    <p:extLst>
      <p:ext uri="{BB962C8B-B14F-4D97-AF65-F5344CB8AC3E}">
        <p14:creationId xmlns:p14="http://schemas.microsoft.com/office/powerpoint/2010/main" val="230063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2168</Words>
  <Application>Microsoft Macintosh PowerPoint</Application>
  <PresentationFormat>Breitbild</PresentationFormat>
  <Paragraphs>350</Paragraphs>
  <Slides>36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Apple Color Emoji</vt:lpstr>
      <vt:lpstr>Arial</vt:lpstr>
      <vt:lpstr>Arial Narrow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Britta Brock</dc:creator>
  <cp:lastModifiedBy>Britta Brock</cp:lastModifiedBy>
  <cp:revision>130</cp:revision>
  <dcterms:created xsi:type="dcterms:W3CDTF">2021-02-02T10:44:27Z</dcterms:created>
  <dcterms:modified xsi:type="dcterms:W3CDTF">2025-08-12T11:14:51Z</dcterms:modified>
</cp:coreProperties>
</file>